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0826750" cy="8120063" type="B4ISO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58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8E408-BC61-17C0-2289-87E6D5D0B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3344" y="1328909"/>
            <a:ext cx="8120063" cy="2826985"/>
          </a:xfrm>
        </p:spPr>
        <p:txBody>
          <a:bodyPr anchor="b"/>
          <a:lstStyle>
            <a:lvl1pPr algn="ctr">
              <a:defRPr sz="532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33A4F1-6094-2FB0-172F-BF94190BC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3344" y="4264913"/>
            <a:ext cx="8120063" cy="1960468"/>
          </a:xfrm>
        </p:spPr>
        <p:txBody>
          <a:bodyPr/>
          <a:lstStyle>
            <a:lvl1pPr marL="0" indent="0" algn="ctr">
              <a:buNone/>
              <a:defRPr sz="2131"/>
            </a:lvl1pPr>
            <a:lvl2pPr marL="405994" indent="0" algn="ctr">
              <a:buNone/>
              <a:defRPr sz="1776"/>
            </a:lvl2pPr>
            <a:lvl3pPr marL="811987" indent="0" algn="ctr">
              <a:buNone/>
              <a:defRPr sz="1598"/>
            </a:lvl3pPr>
            <a:lvl4pPr marL="1217981" indent="0" algn="ctr">
              <a:buNone/>
              <a:defRPr sz="1421"/>
            </a:lvl4pPr>
            <a:lvl5pPr marL="1623974" indent="0" algn="ctr">
              <a:buNone/>
              <a:defRPr sz="1421"/>
            </a:lvl5pPr>
            <a:lvl6pPr marL="2029968" indent="0" algn="ctr">
              <a:buNone/>
              <a:defRPr sz="1421"/>
            </a:lvl6pPr>
            <a:lvl7pPr marL="2435962" indent="0" algn="ctr">
              <a:buNone/>
              <a:defRPr sz="1421"/>
            </a:lvl7pPr>
            <a:lvl8pPr marL="2841955" indent="0" algn="ctr">
              <a:buNone/>
              <a:defRPr sz="1421"/>
            </a:lvl8pPr>
            <a:lvl9pPr marL="3247949" indent="0" algn="ctr">
              <a:buNone/>
              <a:defRPr sz="142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033BD-7BD9-64B2-855D-1C9346B8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83CC8-987C-E356-3E9B-C8A302A93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B1FE3-28BD-EDF6-AE96-A47B9AEA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07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D919-33AA-101A-0BE2-299F9F9BA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59D7B2-4A73-AA99-0CA9-1A268AC37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E74A8-453A-C541-8A2A-7B78F5F8D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29CD5-0248-49D1-FB91-6FE2625E2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E436E-17E3-6E72-5FBA-80A96F3F5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14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92D87F-11E6-4FE9-E076-BCEAAC9C2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47893" y="432318"/>
            <a:ext cx="2334518" cy="68813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6627A-F536-078E-3330-51BA9C33D2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44339" y="432318"/>
            <a:ext cx="6868220" cy="68813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BE86B-408D-112D-033E-CB1D23951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16F4F-3345-1A2A-CBF0-2BE5602E4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FEBD6-19D6-B5B2-9282-BFA8BCEF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21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58D97-920C-3668-698F-30656B2FD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1D881-C206-AD74-F4D5-B83B41D1B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AA21E-0039-5D16-43D0-D0398A9FA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768D4-F54B-3913-0AF0-05DA5578D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8C51E-F12B-4FDF-B246-F3E6A059F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29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FDDA0-B857-A5C1-53BD-EAF730FF7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00" y="2024378"/>
            <a:ext cx="9338072" cy="3377720"/>
          </a:xfrm>
        </p:spPr>
        <p:txBody>
          <a:bodyPr anchor="b"/>
          <a:lstStyle>
            <a:lvl1pPr>
              <a:defRPr sz="532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A200B-B7F3-9A9F-7558-227111638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8700" y="5434053"/>
            <a:ext cx="9338072" cy="1776263"/>
          </a:xfrm>
        </p:spPr>
        <p:txBody>
          <a:bodyPr/>
          <a:lstStyle>
            <a:lvl1pPr marL="0" indent="0">
              <a:buNone/>
              <a:defRPr sz="2131">
                <a:solidFill>
                  <a:schemeClr val="tx1">
                    <a:tint val="82000"/>
                  </a:schemeClr>
                </a:solidFill>
              </a:defRPr>
            </a:lvl1pPr>
            <a:lvl2pPr marL="405994" indent="0">
              <a:buNone/>
              <a:defRPr sz="1776">
                <a:solidFill>
                  <a:schemeClr val="tx1">
                    <a:tint val="82000"/>
                  </a:schemeClr>
                </a:solidFill>
              </a:defRPr>
            </a:lvl2pPr>
            <a:lvl3pPr marL="811987" indent="0">
              <a:buNone/>
              <a:defRPr sz="1598">
                <a:solidFill>
                  <a:schemeClr val="tx1">
                    <a:tint val="82000"/>
                  </a:schemeClr>
                </a:solidFill>
              </a:defRPr>
            </a:lvl3pPr>
            <a:lvl4pPr marL="1217981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4pPr>
            <a:lvl5pPr marL="1623974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5pPr>
            <a:lvl6pPr marL="2029968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6pPr>
            <a:lvl7pPr marL="2435962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7pPr>
            <a:lvl8pPr marL="2841955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8pPr>
            <a:lvl9pPr marL="3247949" indent="0">
              <a:buNone/>
              <a:defRPr sz="142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EEF4B-5575-AEFD-B31B-74EF88A3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68E50-075A-370E-853F-4636E5695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E4C92-1070-E371-DD78-A223302E8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CE755-EC29-A196-7C61-CF75216E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923EA-048F-108A-440C-DBD194721C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4339" y="2161591"/>
            <a:ext cx="4601369" cy="51521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11D48-8E88-09F8-5DE3-BF9B59FBE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1042" y="2161591"/>
            <a:ext cx="4601369" cy="51521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93FDC-8389-24B8-A1B7-B903C258F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15657-C146-FB8F-4F9F-C3EA61D71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0F019-08EF-8142-C55F-C33432D2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5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EE478-9607-0015-F519-2F32DBC89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749" y="432319"/>
            <a:ext cx="9338072" cy="15695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62845-EDCE-5DAC-86CB-D8383F8E5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750" y="1990544"/>
            <a:ext cx="4580222" cy="975535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E0F89-BE26-2F91-BA38-134BB3CB0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5750" y="2966078"/>
            <a:ext cx="4580222" cy="43626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7B5A4A-722D-417A-D96C-15676B71F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81042" y="1990544"/>
            <a:ext cx="4602779" cy="975535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A7A65-F6F0-810D-CDB0-2190FAD42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81042" y="2966078"/>
            <a:ext cx="4602779" cy="43626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EA41E1-8895-E829-0E20-6A1044F21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151741-8291-C9EA-2327-FFBE5491E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B15FED-03C5-5B7F-96FE-AD7BFCA3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58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C569-E70A-B77B-68B4-B4F0A443F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5696E-03BB-9FD6-1402-A5699AD01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5FBE4-BE19-8D58-3C58-0257CF52F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16B63-E878-BBCF-FCC8-13FE1CCD1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02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C45C53-8769-AB64-CE80-C79D9C38C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35FF57-126F-7A47-963C-6CBCAD334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46A12-5772-567B-F7D0-83973F01F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19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43C0D-49BC-C398-D272-1261E9BFB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750" y="541338"/>
            <a:ext cx="3491908" cy="1894681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D583C-BFDD-2459-AA41-F98408428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2779" y="1169139"/>
            <a:ext cx="5481042" cy="5770508"/>
          </a:xfrm>
        </p:spPr>
        <p:txBody>
          <a:bodyPr/>
          <a:lstStyle>
            <a:lvl1pPr>
              <a:defRPr sz="2842"/>
            </a:lvl1pPr>
            <a:lvl2pPr>
              <a:defRPr sz="2486"/>
            </a:lvl2pPr>
            <a:lvl3pPr>
              <a:defRPr sz="2131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118A9-3CCB-D41E-F9A5-D4776BC8B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750" y="2436019"/>
            <a:ext cx="3491908" cy="4513026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D9516-0990-502C-1DC6-DB38E5EE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B0C9B-1C2C-6276-A59D-9FCBABC60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8728D-089E-32E5-EE64-39D35CD3F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4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1D4C-B988-463A-6811-1BB66422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750" y="541338"/>
            <a:ext cx="3491908" cy="1894681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72C861-1B87-0930-D594-4AE18D048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02779" y="1169139"/>
            <a:ext cx="5481042" cy="5770508"/>
          </a:xfrm>
        </p:spPr>
        <p:txBody>
          <a:bodyPr/>
          <a:lstStyle>
            <a:lvl1pPr marL="0" indent="0">
              <a:buNone/>
              <a:defRPr sz="2842"/>
            </a:lvl1pPr>
            <a:lvl2pPr marL="405994" indent="0">
              <a:buNone/>
              <a:defRPr sz="2486"/>
            </a:lvl2pPr>
            <a:lvl3pPr marL="811987" indent="0">
              <a:buNone/>
              <a:defRPr sz="2131"/>
            </a:lvl3pPr>
            <a:lvl4pPr marL="1217981" indent="0">
              <a:buNone/>
              <a:defRPr sz="1776"/>
            </a:lvl4pPr>
            <a:lvl5pPr marL="1623974" indent="0">
              <a:buNone/>
              <a:defRPr sz="1776"/>
            </a:lvl5pPr>
            <a:lvl6pPr marL="2029968" indent="0">
              <a:buNone/>
              <a:defRPr sz="1776"/>
            </a:lvl6pPr>
            <a:lvl7pPr marL="2435962" indent="0">
              <a:buNone/>
              <a:defRPr sz="1776"/>
            </a:lvl7pPr>
            <a:lvl8pPr marL="2841955" indent="0">
              <a:buNone/>
              <a:defRPr sz="1776"/>
            </a:lvl8pPr>
            <a:lvl9pPr marL="3247949" indent="0">
              <a:buNone/>
              <a:defRPr sz="1776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15AD1-90E5-BB9C-4ADC-C49862069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750" y="2436019"/>
            <a:ext cx="3491908" cy="4513026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A33ED-23C7-112E-4240-ECE302D53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95F62-1445-7456-2CB3-9ABE0D52E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2546B-2D08-9E9D-762F-AE5C6CFA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88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3B257-8F95-25E3-F2AE-29867969A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39" y="432319"/>
            <a:ext cx="9338072" cy="156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096C4-01BD-0E7C-2038-F310B456F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4339" y="2161591"/>
            <a:ext cx="9338072" cy="5152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191D1-32C9-02D6-7E1F-22C13E401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58A68C-39AE-4C09-BD2C-0DA9B8CCB66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B572-B321-C408-69A2-3176961AD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6361" y="7526096"/>
            <a:ext cx="3654028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EF975-DE8B-E4DC-B6F4-5EE5BCB16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0881CA-8633-4846-A466-4599727C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77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811987" rtl="0" eaLnBrk="1" latinLnBrk="0" hangingPunct="1">
        <a:lnSpc>
          <a:spcPct val="90000"/>
        </a:lnSpc>
        <a:spcBef>
          <a:spcPct val="0"/>
        </a:spcBef>
        <a:buNone/>
        <a:defRPr sz="39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997" indent="-202997" algn="l" defTabSz="811987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6" kern="1200">
          <a:solidFill>
            <a:schemeClr val="tx1"/>
          </a:solidFill>
          <a:latin typeface="+mn-lt"/>
          <a:ea typeface="+mn-ea"/>
          <a:cs typeface="+mn-cs"/>
        </a:defRPr>
      </a:lvl1pPr>
      <a:lvl2pPr marL="608990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2pPr>
      <a:lvl3pPr marL="1014984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097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232965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63895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3044952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450946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1pPr>
      <a:lvl2pPr marL="40599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2pPr>
      <a:lvl3pPr marL="811987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3pPr>
      <a:lvl4pPr marL="1217981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62397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029968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435962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2841955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247949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1B9508-2C3F-D08E-B711-B094A3C46227}"/>
              </a:ext>
            </a:extLst>
          </p:cNvPr>
          <p:cNvSpPr/>
          <p:nvPr/>
        </p:nvSpPr>
        <p:spPr>
          <a:xfrm>
            <a:off x="457200" y="533400"/>
            <a:ext cx="2667000" cy="3302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E6D26-8316-F2FC-17D2-52793B00B742}"/>
              </a:ext>
            </a:extLst>
          </p:cNvPr>
          <p:cNvSpPr txBox="1"/>
          <p:nvPr/>
        </p:nvSpPr>
        <p:spPr>
          <a:xfrm>
            <a:off x="609600" y="584200"/>
            <a:ext cx="2362200" cy="2616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100" b="1">
                <a:solidFill>
                  <a:srgbClr val="F3F4F6"/>
                </a:solidFill>
                <a:latin typeface="Calibri" panose="020F0502020204030204" pitchFamily="34" charset="0"/>
              </a:rPr>
              <a:t>Investor Pitch Deck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3F2846-1A04-7C10-A22E-72A6951E872B}"/>
              </a:ext>
            </a:extLst>
          </p:cNvPr>
          <p:cNvSpPr txBox="1"/>
          <p:nvPr/>
        </p:nvSpPr>
        <p:spPr>
          <a:xfrm>
            <a:off x="457200" y="1524000"/>
            <a:ext cx="9912350" cy="80021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4600" b="1">
                <a:solidFill>
                  <a:srgbClr val="F3F4F6"/>
                </a:solidFill>
                <a:latin typeface="Calibri" panose="020F0502020204030204" pitchFamily="34" charset="0"/>
              </a:rPr>
              <a:t>WTG Nicosia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E6E61F-10B4-AF98-00D5-FFBB20B89607}"/>
              </a:ext>
            </a:extLst>
          </p:cNvPr>
          <p:cNvSpPr txBox="1"/>
          <p:nvPr/>
        </p:nvSpPr>
        <p:spPr>
          <a:xfrm>
            <a:off x="457200" y="23114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>
                <a:solidFill>
                  <a:srgbClr val="22D3EE"/>
                </a:solidFill>
                <a:latin typeface="Calibri" panose="020F0502020204030204" pitchFamily="34" charset="0"/>
              </a:rPr>
              <a:t>Find the vibe tonight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8428A2-9C43-7FE8-3C1A-8CDD23A4CEF5}"/>
              </a:ext>
            </a:extLst>
          </p:cNvPr>
          <p:cNvSpPr txBox="1"/>
          <p:nvPr/>
        </p:nvSpPr>
        <p:spPr>
          <a:xfrm>
            <a:off x="457200" y="2819400"/>
            <a:ext cx="99123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>
                <a:solidFill>
                  <a:srgbClr val="9CA3AF"/>
                </a:solidFill>
                <a:latin typeface="Calibri" panose="020F0502020204030204" pitchFamily="34" charset="0"/>
              </a:rPr>
              <a:t>Real-time nightlife discovery for international students in Nicosia.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4A0FC6-0A62-CA5F-4DBB-1F96743188FC}"/>
              </a:ext>
            </a:extLst>
          </p:cNvPr>
          <p:cNvSpPr/>
          <p:nvPr/>
        </p:nvSpPr>
        <p:spPr>
          <a:xfrm>
            <a:off x="457200" y="3810000"/>
            <a:ext cx="3202517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F0749C-91C6-832C-4FC8-A663AE58C316}"/>
              </a:ext>
            </a:extLst>
          </p:cNvPr>
          <p:cNvSpPr txBox="1"/>
          <p:nvPr/>
        </p:nvSpPr>
        <p:spPr>
          <a:xfrm>
            <a:off x="660400" y="3962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Live Yes voters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4B91B2-98CA-B282-E136-3A5189748ABC}"/>
              </a:ext>
            </a:extLst>
          </p:cNvPr>
          <p:cNvSpPr txBox="1"/>
          <p:nvPr/>
        </p:nvSpPr>
        <p:spPr>
          <a:xfrm>
            <a:off x="660400" y="4368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See where people plan to go in real time.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CF1303-4FF7-3019-A9CB-F6B21B792C04}"/>
              </a:ext>
            </a:extLst>
          </p:cNvPr>
          <p:cNvSpPr/>
          <p:nvPr/>
        </p:nvSpPr>
        <p:spPr>
          <a:xfrm>
            <a:off x="3812117" y="3810000"/>
            <a:ext cx="3202516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7AA73D-15A6-43DA-B5F0-8FB3C2C6DC3A}"/>
              </a:ext>
            </a:extLst>
          </p:cNvPr>
          <p:cNvSpPr txBox="1"/>
          <p:nvPr/>
        </p:nvSpPr>
        <p:spPr>
          <a:xfrm>
            <a:off x="4015317" y="3962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Map + Events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61BCC7-47BE-A6E6-50CC-E507D27264F5}"/>
              </a:ext>
            </a:extLst>
          </p:cNvPr>
          <p:cNvSpPr txBox="1"/>
          <p:nvPr/>
        </p:nvSpPr>
        <p:spPr>
          <a:xfrm>
            <a:off x="4015317" y="4368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Discover venues and upcoming nights quickly.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0E5E96-1715-0FD3-8781-8AD781BE4BD5}"/>
              </a:ext>
            </a:extLst>
          </p:cNvPr>
          <p:cNvSpPr/>
          <p:nvPr/>
        </p:nvSpPr>
        <p:spPr>
          <a:xfrm>
            <a:off x="7167033" y="3810000"/>
            <a:ext cx="3202517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060269-064F-02E5-5B91-A55B7D438485}"/>
              </a:ext>
            </a:extLst>
          </p:cNvPr>
          <p:cNvSpPr txBox="1"/>
          <p:nvPr/>
        </p:nvSpPr>
        <p:spPr>
          <a:xfrm>
            <a:off x="7370233" y="3962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Venue tools (phased)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69D3EC-F2BC-1E2A-60F7-D20809ACCBB6}"/>
              </a:ext>
            </a:extLst>
          </p:cNvPr>
          <p:cNvSpPr txBox="1"/>
          <p:nvPr/>
        </p:nvSpPr>
        <p:spPr>
          <a:xfrm>
            <a:off x="7370233" y="4368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Bookings, guest lists, deals, and analytics.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638B8D-BE17-0F13-4398-AB9EF460E811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5BF98B-93BC-6961-3242-1CB37B4A6D42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WTG Nicosia | 2025</a:t>
            </a:r>
          </a:p>
        </p:txBody>
      </p:sp>
      <p:pic>
        <p:nvPicPr>
          <p:cNvPr id="19" name="WTGLogo_Title">
            <a:extLst>
              <a:ext uri="{FF2B5EF4-FFF2-40B4-BE49-F238E27FC236}">
                <a16:creationId xmlns:a16="http://schemas.microsoft.com/office/drawing/2014/main" id="{3089A4FA-D57F-50E5-B096-0C019BAA4EE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5" y="863600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500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F4E14A-BD88-13D5-1235-5242B9975197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714F68-B445-00BF-09BB-50B2EDCC9DEE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C6ACB-A948-508C-5E88-56AD57FCF4EB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Roadmap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59152A-C492-92C0-3AB0-B9B1F04B8167}"/>
              </a:ext>
            </a:extLst>
          </p:cNvPr>
          <p:cNvSpPr txBox="1"/>
          <p:nvPr/>
        </p:nvSpPr>
        <p:spPr>
          <a:xfrm>
            <a:off x="457200" y="1143000"/>
            <a:ext cx="9912350" cy="33855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600">
                <a:solidFill>
                  <a:srgbClr val="9CA3AF"/>
                </a:solidFill>
                <a:latin typeface="Calibri" panose="020F0502020204030204" pitchFamily="34" charset="0"/>
              </a:rPr>
              <a:t>Phased rollout from MVP to bookings, safety, and B2B analytics.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DE0230-F114-EC5C-C46A-224207204D72}"/>
              </a:ext>
            </a:extLst>
          </p:cNvPr>
          <p:cNvSpPr/>
          <p:nvPr/>
        </p:nvSpPr>
        <p:spPr>
          <a:xfrm>
            <a:off x="762000" y="2794000"/>
            <a:ext cx="9302750" cy="50800"/>
          </a:xfrm>
          <a:prstGeom prst="rect">
            <a:avLst/>
          </a:prstGeom>
          <a:solidFill>
            <a:srgbClr val="374151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9E23508-D64A-DD78-ADA0-3581A9BA0F1F}"/>
              </a:ext>
            </a:extLst>
          </p:cNvPr>
          <p:cNvSpPr/>
          <p:nvPr/>
        </p:nvSpPr>
        <p:spPr>
          <a:xfrm>
            <a:off x="673100" y="2692400"/>
            <a:ext cx="177800" cy="177800"/>
          </a:xfrm>
          <a:prstGeom prst="ellipse">
            <a:avLst/>
          </a:prstGeom>
          <a:solidFill>
            <a:srgbClr val="22D3EE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631BFC-A6DE-C870-7CBD-0E47878807DF}"/>
              </a:ext>
            </a:extLst>
          </p:cNvPr>
          <p:cNvSpPr/>
          <p:nvPr/>
        </p:nvSpPr>
        <p:spPr>
          <a:xfrm>
            <a:off x="457200" y="1905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3CAD7B-2856-3C72-DC13-F539EB39D391}"/>
              </a:ext>
            </a:extLst>
          </p:cNvPr>
          <p:cNvSpPr txBox="1"/>
          <p:nvPr/>
        </p:nvSpPr>
        <p:spPr>
          <a:xfrm>
            <a:off x="609600" y="2032000"/>
            <a:ext cx="210820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0: Stabilize MVP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3D2258-95BF-5A23-F310-AA8AA1FB2F9F}"/>
              </a:ext>
            </a:extLst>
          </p:cNvPr>
          <p:cNvSpPr txBox="1"/>
          <p:nvPr/>
        </p:nvSpPr>
        <p:spPr>
          <a:xfrm>
            <a:off x="609600" y="2336800"/>
            <a:ext cx="21082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it-IT" sz="1100">
                <a:solidFill>
                  <a:srgbClr val="9CA3AF"/>
                </a:solidFill>
                <a:latin typeface="Calibri" panose="020F0502020204030204" pitchFamily="34" charset="0"/>
              </a:rPr>
              <a:t>Supabase data + realtime + seed dataset</a:t>
            </a:r>
            <a:endParaRPr lang="en-US" sz="1100">
              <a:solidFill>
                <a:srgbClr val="9CA3AF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4AE15C5-ABE1-2C41-AC57-40605D96FD2B}"/>
              </a:ext>
            </a:extLst>
          </p:cNvPr>
          <p:cNvSpPr/>
          <p:nvPr/>
        </p:nvSpPr>
        <p:spPr>
          <a:xfrm>
            <a:off x="2533650" y="2692400"/>
            <a:ext cx="177800" cy="177800"/>
          </a:xfrm>
          <a:prstGeom prst="ellipse">
            <a:avLst/>
          </a:prstGeom>
          <a:solidFill>
            <a:srgbClr val="22D3EE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2D73638-8EB3-1900-001F-21385C4AF183}"/>
              </a:ext>
            </a:extLst>
          </p:cNvPr>
          <p:cNvSpPr/>
          <p:nvPr/>
        </p:nvSpPr>
        <p:spPr>
          <a:xfrm>
            <a:off x="1422400" y="3429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B104F3-04D5-AF4E-C675-C0FE4510BABA}"/>
              </a:ext>
            </a:extLst>
          </p:cNvPr>
          <p:cNvSpPr txBox="1"/>
          <p:nvPr/>
        </p:nvSpPr>
        <p:spPr>
          <a:xfrm>
            <a:off x="1574800" y="3556000"/>
            <a:ext cx="2108200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1: Vibe + Engagement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8E2C67-5A6F-2FCE-13F5-584588F2BFC7}"/>
              </a:ext>
            </a:extLst>
          </p:cNvPr>
          <p:cNvSpPr txBox="1"/>
          <p:nvPr/>
        </p:nvSpPr>
        <p:spPr>
          <a:xfrm>
            <a:off x="1574800" y="3860800"/>
            <a:ext cx="21082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100">
                <a:solidFill>
                  <a:srgbClr val="9CA3AF"/>
                </a:solidFill>
                <a:latin typeface="Calibri" panose="020F0502020204030204" pitchFamily="34" charset="0"/>
              </a:rPr>
              <a:t>Ranking, check-ins, notifications, search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179D0A-EA01-EE6C-624E-D84B7DFD9003}"/>
              </a:ext>
            </a:extLst>
          </p:cNvPr>
          <p:cNvSpPr/>
          <p:nvPr/>
        </p:nvSpPr>
        <p:spPr>
          <a:xfrm>
            <a:off x="4394200" y="2692400"/>
            <a:ext cx="177800" cy="177800"/>
          </a:xfrm>
          <a:prstGeom prst="ellipse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FBE159E-2BE9-19F7-7DFF-FF62932920EB}"/>
              </a:ext>
            </a:extLst>
          </p:cNvPr>
          <p:cNvSpPr/>
          <p:nvPr/>
        </p:nvSpPr>
        <p:spPr>
          <a:xfrm>
            <a:off x="3276600" y="1905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FB23C5-6273-7F01-0E8A-107DE8E7BC74}"/>
              </a:ext>
            </a:extLst>
          </p:cNvPr>
          <p:cNvSpPr txBox="1"/>
          <p:nvPr/>
        </p:nvSpPr>
        <p:spPr>
          <a:xfrm>
            <a:off x="3429000" y="2032000"/>
            <a:ext cx="210820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2: Discovery Depth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F88D95-4372-3A1F-CCDF-82E3FEC1503D}"/>
              </a:ext>
            </a:extLst>
          </p:cNvPr>
          <p:cNvSpPr txBox="1"/>
          <p:nvPr/>
        </p:nvSpPr>
        <p:spPr>
          <a:xfrm>
            <a:off x="3429000" y="2336800"/>
            <a:ext cx="210820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100">
                <a:solidFill>
                  <a:srgbClr val="9CA3AF"/>
                </a:solidFill>
                <a:latin typeface="Calibri" panose="020F0502020204030204" pitchFamily="34" charset="0"/>
              </a:rPr>
              <a:t>Event detail, deals, sponsored placements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8F8D80-548A-1E10-7188-975F4597D6F6}"/>
              </a:ext>
            </a:extLst>
          </p:cNvPr>
          <p:cNvSpPr/>
          <p:nvPr/>
        </p:nvSpPr>
        <p:spPr>
          <a:xfrm>
            <a:off x="6254750" y="2692400"/>
            <a:ext cx="177800" cy="177800"/>
          </a:xfrm>
          <a:prstGeom prst="ellipse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72F65D1-497A-39F6-B0DE-5DA08B2AEEBC}"/>
              </a:ext>
            </a:extLst>
          </p:cNvPr>
          <p:cNvSpPr/>
          <p:nvPr/>
        </p:nvSpPr>
        <p:spPr>
          <a:xfrm>
            <a:off x="5130800" y="3429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3A71E1-F2DF-53BB-EEDE-82759EF40ACE}"/>
              </a:ext>
            </a:extLst>
          </p:cNvPr>
          <p:cNvSpPr txBox="1"/>
          <p:nvPr/>
        </p:nvSpPr>
        <p:spPr>
          <a:xfrm>
            <a:off x="5283200" y="3556000"/>
            <a:ext cx="210820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3: Bookings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AF8D55-DC4C-613F-4AD7-9F12172D1823}"/>
              </a:ext>
            </a:extLst>
          </p:cNvPr>
          <p:cNvSpPr txBox="1"/>
          <p:nvPr/>
        </p:nvSpPr>
        <p:spPr>
          <a:xfrm>
            <a:off x="5283200" y="3860800"/>
            <a:ext cx="2108200" cy="2616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fr-FR" sz="1100">
                <a:solidFill>
                  <a:srgbClr val="9CA3AF"/>
                </a:solidFill>
                <a:latin typeface="Calibri" panose="020F0502020204030204" pitchFamily="34" charset="0"/>
              </a:rPr>
              <a:t>Guest list + QR + venue exports</a:t>
            </a:r>
            <a:endParaRPr lang="en-US" sz="1100">
              <a:solidFill>
                <a:srgbClr val="9CA3AF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5639FC1-9B75-0FF2-97C3-8B719B286C64}"/>
              </a:ext>
            </a:extLst>
          </p:cNvPr>
          <p:cNvSpPr/>
          <p:nvPr/>
        </p:nvSpPr>
        <p:spPr>
          <a:xfrm>
            <a:off x="8115300" y="2692400"/>
            <a:ext cx="177800" cy="177800"/>
          </a:xfrm>
          <a:prstGeom prst="ellipse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E3765A1-D4CD-4905-2A01-D36BE006D52A}"/>
              </a:ext>
            </a:extLst>
          </p:cNvPr>
          <p:cNvSpPr/>
          <p:nvPr/>
        </p:nvSpPr>
        <p:spPr>
          <a:xfrm>
            <a:off x="6997700" y="1905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5D77E9-CBC8-E872-8CB5-A7B4CBBDAEA8}"/>
              </a:ext>
            </a:extLst>
          </p:cNvPr>
          <p:cNvSpPr txBox="1"/>
          <p:nvPr/>
        </p:nvSpPr>
        <p:spPr>
          <a:xfrm>
            <a:off x="7150100" y="2032000"/>
            <a:ext cx="210820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4: Chat + Safety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5E68699-AAF7-D71F-C1AC-15A0D661CC78}"/>
              </a:ext>
            </a:extLst>
          </p:cNvPr>
          <p:cNvSpPr txBox="1"/>
          <p:nvPr/>
        </p:nvSpPr>
        <p:spPr>
          <a:xfrm>
            <a:off x="7150100" y="2336800"/>
            <a:ext cx="2108200" cy="2616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100">
                <a:solidFill>
                  <a:srgbClr val="9CA3AF"/>
                </a:solidFill>
                <a:latin typeface="Calibri" panose="020F0502020204030204" pitchFamily="34" charset="0"/>
              </a:rPr>
              <a:t>Chat rooms, moderation, bans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C5642E2-559C-3847-15BF-719D88A5DC84}"/>
              </a:ext>
            </a:extLst>
          </p:cNvPr>
          <p:cNvSpPr/>
          <p:nvPr/>
        </p:nvSpPr>
        <p:spPr>
          <a:xfrm>
            <a:off x="9975850" y="2692400"/>
            <a:ext cx="177800" cy="177800"/>
          </a:xfrm>
          <a:prstGeom prst="ellipse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3A8110E-2CED-1A91-D464-CD3A6243C6AA}"/>
              </a:ext>
            </a:extLst>
          </p:cNvPr>
          <p:cNvSpPr/>
          <p:nvPr/>
        </p:nvSpPr>
        <p:spPr>
          <a:xfrm>
            <a:off x="7950200" y="3429000"/>
            <a:ext cx="2413000" cy="1143000"/>
          </a:xfrm>
          <a:prstGeom prst="roundRect">
            <a:avLst/>
          </a:prstGeom>
          <a:solidFill>
            <a:srgbClr val="1F2937"/>
          </a:solidFill>
          <a:ln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330B53-3FC8-5C70-F0E6-B2A7A0125C88}"/>
              </a:ext>
            </a:extLst>
          </p:cNvPr>
          <p:cNvSpPr txBox="1"/>
          <p:nvPr/>
        </p:nvSpPr>
        <p:spPr>
          <a:xfrm>
            <a:off x="8102600" y="3556000"/>
            <a:ext cx="210820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300" b="1">
                <a:solidFill>
                  <a:srgbClr val="F3F4F6"/>
                </a:solidFill>
                <a:latin typeface="Calibri" panose="020F0502020204030204" pitchFamily="34" charset="0"/>
              </a:rPr>
              <a:t>Phase 5: B2B Analytics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FFB14D-3745-9249-2751-1EFD47E8C731}"/>
              </a:ext>
            </a:extLst>
          </p:cNvPr>
          <p:cNvSpPr txBox="1"/>
          <p:nvPr/>
        </p:nvSpPr>
        <p:spPr>
          <a:xfrm>
            <a:off x="8102600" y="3860800"/>
            <a:ext cx="2108200" cy="2616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100">
                <a:solidFill>
                  <a:srgbClr val="9CA3AF"/>
                </a:solidFill>
                <a:latin typeface="Calibri" panose="020F0502020204030204" pitchFamily="34" charset="0"/>
              </a:rPr>
              <a:t>Owner dashboard, billing, insights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462D89-158C-0874-4D54-FED018CF6355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38AB49-49B6-9D13-7921-2113C93C2C27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Roadmap</a:t>
            </a:r>
          </a:p>
        </p:txBody>
      </p:sp>
      <p:pic>
        <p:nvPicPr>
          <p:cNvPr id="34" name="WTGLogo_10">
            <a:extLst>
              <a:ext uri="{FF2B5EF4-FFF2-40B4-BE49-F238E27FC236}">
                <a16:creationId xmlns:a16="http://schemas.microsoft.com/office/drawing/2014/main" id="{02161981-030D-73D1-057F-2AC13422D26F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44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32A764-39F7-3E1D-F183-04F9C787BEC9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7E7F14-6A63-0ADF-C766-986644DEF567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022D0-0AD2-C057-066C-CAF254020CA4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0C507-CC1F-EF46-DC90-259DDD060331}"/>
              </a:ext>
            </a:extLst>
          </p:cNvPr>
          <p:cNvSpPr txBox="1"/>
          <p:nvPr/>
        </p:nvSpPr>
        <p:spPr>
          <a:xfrm>
            <a:off x="457200" y="1143000"/>
            <a:ext cx="9912350" cy="33855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600">
                <a:solidFill>
                  <a:srgbClr val="9CA3AF"/>
                </a:solidFill>
                <a:latin typeface="Calibri" panose="020F0502020204030204" pitchFamily="34" charset="0"/>
              </a:rPr>
              <a:t>Built by a team focused on student nightlife + venue partnerships in Nicosia.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336A67-7624-F7C3-258A-2E191D916C99}"/>
              </a:ext>
            </a:extLst>
          </p:cNvPr>
          <p:cNvSpPr/>
          <p:nvPr/>
        </p:nvSpPr>
        <p:spPr>
          <a:xfrm>
            <a:off x="457200" y="1778000"/>
            <a:ext cx="4803775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89347-DFB6-C1EB-C24E-B0038536CB15}"/>
              </a:ext>
            </a:extLst>
          </p:cNvPr>
          <p:cNvSpPr txBox="1"/>
          <p:nvPr/>
        </p:nvSpPr>
        <p:spPr>
          <a:xfrm>
            <a:off x="1879600" y="1930400"/>
            <a:ext cx="3175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Youssef Bouzgarrou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7E1AFE-AD4F-A834-F986-46AD3AE3595F}"/>
              </a:ext>
            </a:extLst>
          </p:cNvPr>
          <p:cNvSpPr txBox="1"/>
          <p:nvPr/>
        </p:nvSpPr>
        <p:spPr>
          <a:xfrm>
            <a:off x="1879600" y="2336800"/>
            <a:ext cx="3175000" cy="54373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Founder / CEO
Product + execution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46363E-B0B3-01A8-FBFF-29E7B71226AE}"/>
              </a:ext>
            </a:extLst>
          </p:cNvPr>
          <p:cNvSpPr/>
          <p:nvPr/>
        </p:nvSpPr>
        <p:spPr>
          <a:xfrm>
            <a:off x="5565775" y="1778000"/>
            <a:ext cx="4803775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B31AE1-F3F3-7876-33F9-9B8A44BB7867}"/>
              </a:ext>
            </a:extLst>
          </p:cNvPr>
          <p:cNvSpPr txBox="1"/>
          <p:nvPr/>
        </p:nvSpPr>
        <p:spPr>
          <a:xfrm>
            <a:off x="6988175" y="1930400"/>
            <a:ext cx="3175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Adam Ramahi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A5A8C6-2F39-CB7A-FA74-8F6FFB5D605A}"/>
              </a:ext>
            </a:extLst>
          </p:cNvPr>
          <p:cNvSpPr txBox="1"/>
          <p:nvPr/>
        </p:nvSpPr>
        <p:spPr>
          <a:xfrm>
            <a:off x="6988175" y="2336800"/>
            <a:ext cx="3175000" cy="54373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Marketing Chief
Growth + partnerships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4ACB1F-0C88-C9E3-31E8-BEC6538A95D8}"/>
              </a:ext>
            </a:extLst>
          </p:cNvPr>
          <p:cNvSpPr/>
          <p:nvPr/>
        </p:nvSpPr>
        <p:spPr>
          <a:xfrm>
            <a:off x="457200" y="3429000"/>
            <a:ext cx="9912350" cy="1778000"/>
          </a:xfrm>
          <a:prstGeom prst="rect">
            <a:avLst/>
          </a:prstGeom>
          <a:solidFill>
            <a:srgbClr val="1821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F3AF06-F842-B847-7A38-1AB3A40C3506}"/>
              </a:ext>
            </a:extLst>
          </p:cNvPr>
          <p:cNvSpPr txBox="1"/>
          <p:nvPr/>
        </p:nvSpPr>
        <p:spPr>
          <a:xfrm>
            <a:off x="660400" y="3581400"/>
            <a:ext cx="95059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Hiring / needs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8CE376-7D70-3753-1529-AE106F9667D1}"/>
              </a:ext>
            </a:extLst>
          </p:cNvPr>
          <p:cNvSpPr txBox="1"/>
          <p:nvPr/>
        </p:nvSpPr>
        <p:spPr>
          <a:xfrm>
            <a:off x="660400" y="3987800"/>
            <a:ext cx="9505950" cy="104644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- Mobile engineering
- Venue partnerships
- Community moderation (later)
- Design and content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B70C0D-0F69-B71E-6D34-B8C8A42EF154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DE5111-BFFC-459B-B1BB-4667971C68B7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Team</a:t>
            </a:r>
          </a:p>
        </p:txBody>
      </p:sp>
      <p:pic>
        <p:nvPicPr>
          <p:cNvPr id="18" name="WTGLogo_11">
            <a:extLst>
              <a:ext uri="{FF2B5EF4-FFF2-40B4-BE49-F238E27FC236}">
                <a16:creationId xmlns:a16="http://schemas.microsoft.com/office/drawing/2014/main" id="{8C0A0CD1-F71C-5274-BA9F-76896DBDF2D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  <p:pic>
        <p:nvPicPr>
          <p:cNvPr id="20" name="Team_Founder">
            <a:extLst>
              <a:ext uri="{FF2B5EF4-FFF2-40B4-BE49-F238E27FC236}">
                <a16:creationId xmlns:a16="http://schemas.microsoft.com/office/drawing/2014/main" id="{F4289EA2-025E-ED09-A9C7-7B23D9F1E49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2057400"/>
            <a:ext cx="914400" cy="914400"/>
          </a:xfrm>
          <a:prstGeom prst="rect">
            <a:avLst/>
          </a:prstGeom>
          <a:ln w="12700">
            <a:solidFill>
              <a:srgbClr val="374151"/>
            </a:solidFill>
          </a:ln>
        </p:spPr>
      </p:pic>
      <p:pic>
        <p:nvPicPr>
          <p:cNvPr id="22" name="Team_Adam">
            <a:extLst>
              <a:ext uri="{FF2B5EF4-FFF2-40B4-BE49-F238E27FC236}">
                <a16:creationId xmlns:a16="http://schemas.microsoft.com/office/drawing/2014/main" id="{0B6A98DE-6B2B-A110-2DE5-FF8F57CB24BD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575" y="2057400"/>
            <a:ext cx="914400" cy="914400"/>
          </a:xfrm>
          <a:prstGeom prst="rect">
            <a:avLst/>
          </a:prstGeom>
          <a:ln w="12700">
            <a:solidFill>
              <a:srgbClr val="374151"/>
            </a:solidFill>
          </a:ln>
        </p:spPr>
      </p:pic>
    </p:spTree>
    <p:extLst>
      <p:ext uri="{BB962C8B-B14F-4D97-AF65-F5344CB8AC3E}">
        <p14:creationId xmlns:p14="http://schemas.microsoft.com/office/powerpoint/2010/main" val="1056281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38F3D5-DCE5-B9C9-316D-60F936F85D11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CD3A12-5C47-066B-A522-27DED838FBF5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A8D2AB-F342-7EC0-F508-2E0B60F037E1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7660F-40AD-96FD-C190-B7F5EA973102}"/>
              </a:ext>
            </a:extLst>
          </p:cNvPr>
          <p:cNvSpPr txBox="1"/>
          <p:nvPr/>
        </p:nvSpPr>
        <p:spPr>
          <a:xfrm>
            <a:off x="457200" y="1143000"/>
            <a:ext cx="99123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We are raising to launch the MVP in Nicosia, onboard venues, and prove repeat usage + B2B revenue.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0914F9-2593-C1DC-4F08-151DD038B21C}"/>
              </a:ext>
            </a:extLst>
          </p:cNvPr>
          <p:cNvSpPr/>
          <p:nvPr/>
        </p:nvSpPr>
        <p:spPr>
          <a:xfrm>
            <a:off x="457200" y="1905000"/>
            <a:ext cx="4803775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ED66B-FFF7-CBD8-5AC8-131A0419A3D3}"/>
              </a:ext>
            </a:extLst>
          </p:cNvPr>
          <p:cNvSpPr txBox="1"/>
          <p:nvPr/>
        </p:nvSpPr>
        <p:spPr>
          <a:xfrm>
            <a:off x="660400" y="2057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Raise (fill)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3BF64-BD89-7329-74FF-C051F86D0560}"/>
              </a:ext>
            </a:extLst>
          </p:cNvPr>
          <p:cNvSpPr txBox="1"/>
          <p:nvPr/>
        </p:nvSpPr>
        <p:spPr>
          <a:xfrm>
            <a:off x="660400" y="2463800"/>
            <a:ext cx="4397375" cy="79508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Target round: [EUR ____]
Instrument: [SAFE / equity]
Runway: [__ months]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D25EB4-0AF1-84BE-0E0E-0577EF53B2BA}"/>
              </a:ext>
            </a:extLst>
          </p:cNvPr>
          <p:cNvSpPr/>
          <p:nvPr/>
        </p:nvSpPr>
        <p:spPr>
          <a:xfrm>
            <a:off x="5565775" y="1905000"/>
            <a:ext cx="4803775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F96E7E-9191-E4FB-62DC-1AEAD101DD24}"/>
              </a:ext>
            </a:extLst>
          </p:cNvPr>
          <p:cNvSpPr txBox="1"/>
          <p:nvPr/>
        </p:nvSpPr>
        <p:spPr>
          <a:xfrm>
            <a:off x="5768975" y="2057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Use of funds (fill)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A2658A-2D78-E2B8-471F-41A17BB41AC7}"/>
              </a:ext>
            </a:extLst>
          </p:cNvPr>
          <p:cNvSpPr txBox="1"/>
          <p:nvPr/>
        </p:nvSpPr>
        <p:spPr>
          <a:xfrm>
            <a:off x="5768975" y="2463800"/>
            <a:ext cx="4397375" cy="104644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Product: finalize MVP + stability
Data: seed venues/events + media
GTM: student + venue onboarding
Ops: support + safety tooling (phased)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E13B0C-B49A-1B22-7605-F88694B1E29F}"/>
              </a:ext>
            </a:extLst>
          </p:cNvPr>
          <p:cNvSpPr/>
          <p:nvPr/>
        </p:nvSpPr>
        <p:spPr>
          <a:xfrm>
            <a:off x="457200" y="3556000"/>
            <a:ext cx="9912350" cy="1778000"/>
          </a:xfrm>
          <a:prstGeom prst="rect">
            <a:avLst/>
          </a:prstGeom>
          <a:solidFill>
            <a:srgbClr val="1821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ADB18B-9FFA-9B91-35DD-7EA54A29B565}"/>
              </a:ext>
            </a:extLst>
          </p:cNvPr>
          <p:cNvSpPr txBox="1"/>
          <p:nvPr/>
        </p:nvSpPr>
        <p:spPr>
          <a:xfrm>
            <a:off x="660400" y="3708400"/>
            <a:ext cx="95059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Next milestones (90 days)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E774F3-ECCB-B1EF-16D8-628E0B10B684}"/>
              </a:ext>
            </a:extLst>
          </p:cNvPr>
          <p:cNvSpPr txBox="1"/>
          <p:nvPr/>
        </p:nvSpPr>
        <p:spPr>
          <a:xfrm>
            <a:off x="660400" y="4114800"/>
            <a:ext cx="9505950" cy="104644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- Seed Nicosia dataset + launch beta
- Onboard first partner venues
- Validate weekly retention loop
- Start paid promos pilot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CF561B-A65C-8477-C7F7-F53CD708F928}"/>
              </a:ext>
            </a:extLst>
          </p:cNvPr>
          <p:cNvSpPr txBox="1"/>
          <p:nvPr/>
        </p:nvSpPr>
        <p:spPr>
          <a:xfrm>
            <a:off x="457200" y="5664200"/>
            <a:ext cx="991235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400">
                <a:solidFill>
                  <a:srgbClr val="22D3EE"/>
                </a:solidFill>
                <a:latin typeface="Calibri" panose="020F0502020204030204" pitchFamily="34" charset="0"/>
              </a:rPr>
              <a:t>Contact: youssefbouzgarrouyb@gmail.com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45312A-4568-30F9-EBB1-FE107E6092A2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7D984C-8B15-14C9-3CE1-39AB625738BE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Ask</a:t>
            </a:r>
          </a:p>
        </p:txBody>
      </p:sp>
      <p:pic>
        <p:nvPicPr>
          <p:cNvPr id="19" name="WTGLogo_12">
            <a:extLst>
              <a:ext uri="{FF2B5EF4-FFF2-40B4-BE49-F238E27FC236}">
                <a16:creationId xmlns:a16="http://schemas.microsoft.com/office/drawing/2014/main" id="{F1BA1C47-CF97-3354-916E-8EEC82E8AD4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18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13ADE-7A70-228F-F7A7-7046DD84C40A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6B5915-5C08-18D2-CEAB-36BBF08FB829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9A047D-F3B6-4B34-83F2-B952621FC7C7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07D6E-40AD-97DE-889A-D69B34CD81BF}"/>
              </a:ext>
            </a:extLst>
          </p:cNvPr>
          <p:cNvSpPr txBox="1"/>
          <p:nvPr/>
        </p:nvSpPr>
        <p:spPr>
          <a:xfrm>
            <a:off x="457200" y="1143000"/>
            <a:ext cx="9912350" cy="76944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International students struggle to choose where to go out — and waste nights on the wrong vibe.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7EA808-3015-C6E4-3AD7-168134742F0D}"/>
              </a:ext>
            </a:extLst>
          </p:cNvPr>
          <p:cNvSpPr txBox="1"/>
          <p:nvPr/>
        </p:nvSpPr>
        <p:spPr>
          <a:xfrm>
            <a:off x="609600" y="1905000"/>
            <a:ext cx="9607550" cy="1615827"/>
          </a:xfrm>
          <a:prstGeom prst="rect">
            <a:avLst/>
          </a:prstGeom>
          <a:noFill/>
        </p:spPr>
        <p:txBody>
          <a:bodyPr vert="horz" wrap="square" lIns="101600" tIns="76200" rIns="101600" bIns="76200" rtlCol="0">
            <a:spAutoFit/>
          </a:bodyPr>
          <a:lstStyle/>
          <a:p>
            <a:pPr marL="457200" indent="-457200">
              <a:spcAft>
                <a:spcPts val="600"/>
              </a:spcAft>
              <a:buFont typeface="+mj-lt"/>
              <a:buChar char="•"/>
            </a:pPr>
            <a:r>
              <a:rPr lang="en-US" sz="2000">
                <a:solidFill>
                  <a:srgbClr val="F3F4F6"/>
                </a:solidFill>
                <a:latin typeface="Calibri" panose="020F0502020204030204" pitchFamily="34" charset="0"/>
              </a:rPr>
              <a:t>Lack of local knowledge about good places to go</a:t>
            </a:r>
          </a:p>
          <a:p>
            <a:pPr marL="457200" indent="-457200">
              <a:spcAft>
                <a:spcPts val="600"/>
              </a:spcAft>
              <a:buFont typeface="+mj-lt"/>
              <a:buChar char="•"/>
            </a:pPr>
            <a:r>
              <a:rPr lang="en-US" sz="2000">
                <a:solidFill>
                  <a:srgbClr val="F3F4F6"/>
                </a:solidFill>
                <a:latin typeface="Calibri" panose="020F0502020204030204" pitchFamily="34" charset="0"/>
              </a:rPr>
              <a:t>Fear of arriving to empty or boring venues</a:t>
            </a:r>
          </a:p>
          <a:p>
            <a:pPr marL="457200" indent="-457200">
              <a:spcAft>
                <a:spcPts val="600"/>
              </a:spcAft>
              <a:buFont typeface="+mj-lt"/>
              <a:buChar char="•"/>
            </a:pPr>
            <a:r>
              <a:rPr lang="en-US" sz="2000">
                <a:solidFill>
                  <a:srgbClr val="F3F4F6"/>
                </a:solidFill>
                <a:latin typeface="Calibri" panose="020F0502020204030204" pitchFamily="34" charset="0"/>
              </a:rPr>
              <a:t>Hard to coordinate plans and see where the crowd is going</a:t>
            </a:r>
          </a:p>
          <a:p>
            <a:pPr marL="457200" indent="-457200">
              <a:spcAft>
                <a:spcPts val="600"/>
              </a:spcAft>
              <a:buFont typeface="+mj-lt"/>
              <a:buChar char="•"/>
            </a:pPr>
            <a:r>
              <a:rPr lang="en-US" sz="2000">
                <a:solidFill>
                  <a:srgbClr val="F3F4F6"/>
                </a:solidFill>
                <a:latin typeface="Calibri" panose="020F0502020204030204" pitchFamily="34" charset="0"/>
              </a:rPr>
              <a:t>Fragmented info about events, student nights, deals, and safety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B995CC-8530-3B95-A1AA-D1D10C48623F}"/>
              </a:ext>
            </a:extLst>
          </p:cNvPr>
          <p:cNvSpPr/>
          <p:nvPr/>
        </p:nvSpPr>
        <p:spPr>
          <a:xfrm>
            <a:off x="457200" y="4826000"/>
            <a:ext cx="9912350" cy="1143000"/>
          </a:xfrm>
          <a:prstGeom prst="rect">
            <a:avLst/>
          </a:prstGeom>
          <a:solidFill>
            <a:srgbClr val="1821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A6AB4-27A9-4064-D2AD-9266D60AB97B}"/>
              </a:ext>
            </a:extLst>
          </p:cNvPr>
          <p:cNvSpPr txBox="1"/>
          <p:nvPr/>
        </p:nvSpPr>
        <p:spPr>
          <a:xfrm>
            <a:off x="660400" y="4978400"/>
            <a:ext cx="95059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Market signal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D46570-6DA8-44FB-9934-45FA72689FA0}"/>
              </a:ext>
            </a:extLst>
          </p:cNvPr>
          <p:cNvSpPr txBox="1"/>
          <p:nvPr/>
        </p:nvSpPr>
        <p:spPr>
          <a:xfrm>
            <a:off x="660400" y="5384800"/>
            <a:ext cx="950595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More than 15,000 students enter Nicosia per year (from project docs).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8961FE-B94A-975C-364F-DB86E438B983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24313-03A0-2D04-B7B1-5E21B05EFE3A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Problem</a:t>
            </a:r>
          </a:p>
        </p:txBody>
      </p:sp>
      <p:pic>
        <p:nvPicPr>
          <p:cNvPr id="13" name="WTGLogo_2">
            <a:extLst>
              <a:ext uri="{FF2B5EF4-FFF2-40B4-BE49-F238E27FC236}">
                <a16:creationId xmlns:a16="http://schemas.microsoft.com/office/drawing/2014/main" id="{51DDBDC4-E671-1207-6A33-E757ECB31B80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83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69B3F3-7DD5-C971-C2B6-2643B77DB469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78C35-75B8-A013-EB37-081F3ACBAD8A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2735E-F4C2-5C6C-39B1-67214CF5A9E6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110478-A484-08C9-0014-A179E8C4B30B}"/>
              </a:ext>
            </a:extLst>
          </p:cNvPr>
          <p:cNvSpPr txBox="1"/>
          <p:nvPr/>
        </p:nvSpPr>
        <p:spPr>
          <a:xfrm>
            <a:off x="457200" y="1143000"/>
            <a:ext cx="9912350" cy="76944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WTG Nicosia makes going out effortless by combining discovery with real-time social signals.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0234A-2F9E-04EC-5B45-EDF50D83EF42}"/>
              </a:ext>
            </a:extLst>
          </p:cNvPr>
          <p:cNvSpPr/>
          <p:nvPr/>
        </p:nvSpPr>
        <p:spPr>
          <a:xfrm>
            <a:off x="457200" y="1905000"/>
            <a:ext cx="3202517" cy="2032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549C9E-1F21-3A9E-F41F-1D14BF6285A2}"/>
              </a:ext>
            </a:extLst>
          </p:cNvPr>
          <p:cNvSpPr txBox="1"/>
          <p:nvPr/>
        </p:nvSpPr>
        <p:spPr>
          <a:xfrm>
            <a:off x="660400" y="2057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Real-time vibe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172BED-EBC8-8AC6-117B-54934BD03773}"/>
              </a:ext>
            </a:extLst>
          </p:cNvPr>
          <p:cNvSpPr txBox="1"/>
          <p:nvPr/>
        </p:nvSpPr>
        <p:spPr>
          <a:xfrm>
            <a:off x="660400" y="2463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Live Yes voters + status signals reduce uncertainty and help groups decide.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CAF2FE-2CC1-48D5-5A55-DF940F9A00C8}"/>
              </a:ext>
            </a:extLst>
          </p:cNvPr>
          <p:cNvSpPr/>
          <p:nvPr/>
        </p:nvSpPr>
        <p:spPr>
          <a:xfrm>
            <a:off x="3812117" y="1905000"/>
            <a:ext cx="3202516" cy="2032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5ED34-8D83-F515-8714-18E5114A229D}"/>
              </a:ext>
            </a:extLst>
          </p:cNvPr>
          <p:cNvSpPr txBox="1"/>
          <p:nvPr/>
        </p:nvSpPr>
        <p:spPr>
          <a:xfrm>
            <a:off x="4015317" y="2057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Discover faster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786061-9FDD-D11E-A824-2250E1FA5ED0}"/>
              </a:ext>
            </a:extLst>
          </p:cNvPr>
          <p:cNvSpPr txBox="1"/>
          <p:nvPr/>
        </p:nvSpPr>
        <p:spPr>
          <a:xfrm>
            <a:off x="4015317" y="2463800"/>
            <a:ext cx="2796117" cy="69249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Map + curated venues/events designed for student nightlife workflows.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107BE1-1B64-E1AE-17CC-C01A2A66B8F0}"/>
              </a:ext>
            </a:extLst>
          </p:cNvPr>
          <p:cNvSpPr/>
          <p:nvPr/>
        </p:nvSpPr>
        <p:spPr>
          <a:xfrm>
            <a:off x="7167033" y="1905000"/>
            <a:ext cx="3202517" cy="2032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C3F409-E364-0BD1-32D6-BF7E866B4850}"/>
              </a:ext>
            </a:extLst>
          </p:cNvPr>
          <p:cNvSpPr txBox="1"/>
          <p:nvPr/>
        </p:nvSpPr>
        <p:spPr>
          <a:xfrm>
            <a:off x="7370233" y="2057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Venue operations (phased)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4A69ED-C621-BBF8-0E6F-8FA9759D468D}"/>
              </a:ext>
            </a:extLst>
          </p:cNvPr>
          <p:cNvSpPr txBox="1"/>
          <p:nvPr/>
        </p:nvSpPr>
        <p:spPr>
          <a:xfrm>
            <a:off x="7370233" y="2463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Bookings, guest lists, deals, occupancy, and analytics create B2B value.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C20F50-F702-3A67-4688-79683A206991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CA4045-30BB-E913-CB84-8493C2956946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Solution</a:t>
            </a:r>
          </a:p>
        </p:txBody>
      </p:sp>
      <p:pic>
        <p:nvPicPr>
          <p:cNvPr id="18" name="WTGLogo_3">
            <a:extLst>
              <a:ext uri="{FF2B5EF4-FFF2-40B4-BE49-F238E27FC236}">
                <a16:creationId xmlns:a16="http://schemas.microsoft.com/office/drawing/2014/main" id="{EED71721-E86E-E7C5-B1C4-907E8FDE175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02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42592F-6F4E-F5C2-25A5-6D5657B345E7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ABD22A-DDE3-71A6-20BD-1876F1908400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E61E60-E8AA-67D4-3A4B-C1AB49B6A661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Product Demo (MVP Screens)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49EB02-138F-9A36-7418-7C7499F1C169}"/>
              </a:ext>
            </a:extLst>
          </p:cNvPr>
          <p:cNvSpPr txBox="1"/>
          <p:nvPr/>
        </p:nvSpPr>
        <p:spPr>
          <a:xfrm>
            <a:off x="457200" y="1092200"/>
            <a:ext cx="991235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400">
                <a:solidFill>
                  <a:srgbClr val="9CA3AF"/>
                </a:solidFill>
                <a:latin typeface="Calibri" panose="020F0502020204030204" pitchFamily="34" charset="0"/>
              </a:rPr>
              <a:t>Prototype is implemented in the repo; replace these placeholders with screenshots for the live pitch.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C4B21C4-D500-7238-CAFB-99D7CE7ED1C5}"/>
              </a:ext>
            </a:extLst>
          </p:cNvPr>
          <p:cNvSpPr/>
          <p:nvPr/>
        </p:nvSpPr>
        <p:spPr>
          <a:xfrm>
            <a:off x="457200" y="1778000"/>
            <a:ext cx="2540000" cy="4572000"/>
          </a:xfrm>
          <a:prstGeom prst="roundRect">
            <a:avLst/>
          </a:prstGeom>
          <a:solidFill>
            <a:srgbClr val="030712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DE6CB-5584-4BA8-7794-885C2C74C393}"/>
              </a:ext>
            </a:extLst>
          </p:cNvPr>
          <p:cNvSpPr txBox="1"/>
          <p:nvPr/>
        </p:nvSpPr>
        <p:spPr>
          <a:xfrm>
            <a:off x="457200" y="6477000"/>
            <a:ext cx="2540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200" b="1">
                <a:solidFill>
                  <a:srgbClr val="F3F4F6"/>
                </a:solidFill>
                <a:latin typeface="Calibri" panose="020F0502020204030204" pitchFamily="34" charset="0"/>
              </a:rPr>
              <a:t>Home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13B00E-C291-6EA8-1246-E85F89E0BB59}"/>
              </a:ext>
            </a:extLst>
          </p:cNvPr>
          <p:cNvSpPr/>
          <p:nvPr/>
        </p:nvSpPr>
        <p:spPr>
          <a:xfrm>
            <a:off x="635000" y="2006600"/>
            <a:ext cx="2184400" cy="635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6A1000-8CE0-9A3E-AA47-F1D26D4172BD}"/>
              </a:ext>
            </a:extLst>
          </p:cNvPr>
          <p:cNvSpPr/>
          <p:nvPr/>
        </p:nvSpPr>
        <p:spPr>
          <a:xfrm>
            <a:off x="635000" y="2794000"/>
            <a:ext cx="2184400" cy="1397000"/>
          </a:xfrm>
          <a:prstGeom prst="rect">
            <a:avLst/>
          </a:prstGeom>
          <a:solidFill>
            <a:srgbClr val="11182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D0A9E7-2243-8A7E-6195-EF5C4E668532}"/>
              </a:ext>
            </a:extLst>
          </p:cNvPr>
          <p:cNvSpPr/>
          <p:nvPr/>
        </p:nvSpPr>
        <p:spPr>
          <a:xfrm>
            <a:off x="635000" y="4318000"/>
            <a:ext cx="2184400" cy="1651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B06D2F1-9EDF-E16D-174C-9D78B4576D14}"/>
              </a:ext>
            </a:extLst>
          </p:cNvPr>
          <p:cNvSpPr/>
          <p:nvPr/>
        </p:nvSpPr>
        <p:spPr>
          <a:xfrm>
            <a:off x="3225800" y="1778000"/>
            <a:ext cx="2540000" cy="4572000"/>
          </a:xfrm>
          <a:prstGeom prst="roundRect">
            <a:avLst/>
          </a:prstGeom>
          <a:solidFill>
            <a:srgbClr val="030712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B331E7-BD91-F5AA-45F2-16A02158C149}"/>
              </a:ext>
            </a:extLst>
          </p:cNvPr>
          <p:cNvSpPr txBox="1"/>
          <p:nvPr/>
        </p:nvSpPr>
        <p:spPr>
          <a:xfrm>
            <a:off x="3225800" y="6477000"/>
            <a:ext cx="2540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200" b="1">
                <a:solidFill>
                  <a:srgbClr val="F3F4F6"/>
                </a:solidFill>
                <a:latin typeface="Calibri" panose="020F0502020204030204" pitchFamily="34" charset="0"/>
              </a:rPr>
              <a:t>Map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EB32A9-E672-E673-3B32-0DC776A75760}"/>
              </a:ext>
            </a:extLst>
          </p:cNvPr>
          <p:cNvSpPr/>
          <p:nvPr/>
        </p:nvSpPr>
        <p:spPr>
          <a:xfrm>
            <a:off x="3403600" y="2006600"/>
            <a:ext cx="2184400" cy="635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470621-673A-EE03-FB32-4EE57DBD4408}"/>
              </a:ext>
            </a:extLst>
          </p:cNvPr>
          <p:cNvSpPr/>
          <p:nvPr/>
        </p:nvSpPr>
        <p:spPr>
          <a:xfrm>
            <a:off x="3403600" y="2794000"/>
            <a:ext cx="2184400" cy="1397000"/>
          </a:xfrm>
          <a:prstGeom prst="rect">
            <a:avLst/>
          </a:prstGeom>
          <a:solidFill>
            <a:srgbClr val="11182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CAE20A-6425-B1D4-1E99-743D6A0906E8}"/>
              </a:ext>
            </a:extLst>
          </p:cNvPr>
          <p:cNvSpPr/>
          <p:nvPr/>
        </p:nvSpPr>
        <p:spPr>
          <a:xfrm>
            <a:off x="3403600" y="4318000"/>
            <a:ext cx="2184400" cy="1651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16F9899-C8EC-DC38-4D39-BC8E290B17AC}"/>
              </a:ext>
            </a:extLst>
          </p:cNvPr>
          <p:cNvSpPr/>
          <p:nvPr/>
        </p:nvSpPr>
        <p:spPr>
          <a:xfrm>
            <a:off x="5994400" y="1778000"/>
            <a:ext cx="2540000" cy="4572000"/>
          </a:xfrm>
          <a:prstGeom prst="roundRect">
            <a:avLst/>
          </a:prstGeom>
          <a:solidFill>
            <a:srgbClr val="030712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8D545D-3FDC-773A-6B69-E9FD4EAAE27C}"/>
              </a:ext>
            </a:extLst>
          </p:cNvPr>
          <p:cNvSpPr txBox="1"/>
          <p:nvPr/>
        </p:nvSpPr>
        <p:spPr>
          <a:xfrm>
            <a:off x="5994400" y="6477000"/>
            <a:ext cx="2540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200" b="1">
                <a:solidFill>
                  <a:srgbClr val="F3F4F6"/>
                </a:solidFill>
                <a:latin typeface="Calibri" panose="020F0502020204030204" pitchFamily="34" charset="0"/>
              </a:rPr>
              <a:t>Events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51F57E-0216-4DCA-B318-62244DF03C17}"/>
              </a:ext>
            </a:extLst>
          </p:cNvPr>
          <p:cNvSpPr/>
          <p:nvPr/>
        </p:nvSpPr>
        <p:spPr>
          <a:xfrm>
            <a:off x="6172200" y="2006600"/>
            <a:ext cx="2184400" cy="635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04A59E-193F-74D3-F0E6-8FF067E04F27}"/>
              </a:ext>
            </a:extLst>
          </p:cNvPr>
          <p:cNvSpPr/>
          <p:nvPr/>
        </p:nvSpPr>
        <p:spPr>
          <a:xfrm>
            <a:off x="6172200" y="2794000"/>
            <a:ext cx="2184400" cy="1397000"/>
          </a:xfrm>
          <a:prstGeom prst="rect">
            <a:avLst/>
          </a:prstGeom>
          <a:solidFill>
            <a:srgbClr val="11182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1B584B-E982-7E91-E798-C285B4A9B64A}"/>
              </a:ext>
            </a:extLst>
          </p:cNvPr>
          <p:cNvSpPr/>
          <p:nvPr/>
        </p:nvSpPr>
        <p:spPr>
          <a:xfrm>
            <a:off x="6172200" y="4318000"/>
            <a:ext cx="2184400" cy="1651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90A0685-83C2-BCB3-E9A5-281CE27261A3}"/>
              </a:ext>
            </a:extLst>
          </p:cNvPr>
          <p:cNvSpPr/>
          <p:nvPr/>
        </p:nvSpPr>
        <p:spPr>
          <a:xfrm>
            <a:off x="8763000" y="1778000"/>
            <a:ext cx="2540000" cy="4572000"/>
          </a:xfrm>
          <a:prstGeom prst="roundRect">
            <a:avLst/>
          </a:prstGeom>
          <a:solidFill>
            <a:srgbClr val="030712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C7DDD6F-CC50-27A9-3B22-4B17776F7420}"/>
              </a:ext>
            </a:extLst>
          </p:cNvPr>
          <p:cNvSpPr txBox="1"/>
          <p:nvPr/>
        </p:nvSpPr>
        <p:spPr>
          <a:xfrm>
            <a:off x="8763000" y="6477000"/>
            <a:ext cx="2540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1200" b="1">
                <a:solidFill>
                  <a:srgbClr val="F3F4F6"/>
                </a:solidFill>
                <a:latin typeface="Calibri" panose="020F0502020204030204" pitchFamily="34" charset="0"/>
              </a:rPr>
              <a:t>Profile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EDDD29-295D-213D-06F9-F3867A15DF76}"/>
              </a:ext>
            </a:extLst>
          </p:cNvPr>
          <p:cNvSpPr/>
          <p:nvPr/>
        </p:nvSpPr>
        <p:spPr>
          <a:xfrm>
            <a:off x="8940800" y="2006600"/>
            <a:ext cx="2184400" cy="635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F50316-C9F0-BACB-0364-00FDDB69CD73}"/>
              </a:ext>
            </a:extLst>
          </p:cNvPr>
          <p:cNvSpPr/>
          <p:nvPr/>
        </p:nvSpPr>
        <p:spPr>
          <a:xfrm>
            <a:off x="8940800" y="2794000"/>
            <a:ext cx="2184400" cy="1397000"/>
          </a:xfrm>
          <a:prstGeom prst="rect">
            <a:avLst/>
          </a:prstGeom>
          <a:solidFill>
            <a:srgbClr val="11182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E78854-6903-F8FE-C802-BE5DB5CEE080}"/>
              </a:ext>
            </a:extLst>
          </p:cNvPr>
          <p:cNvSpPr/>
          <p:nvPr/>
        </p:nvSpPr>
        <p:spPr>
          <a:xfrm>
            <a:off x="8940800" y="4318000"/>
            <a:ext cx="2184400" cy="1651000"/>
          </a:xfrm>
          <a:prstGeom prst="rect">
            <a:avLst/>
          </a:prstGeom>
          <a:solidFill>
            <a:srgbClr val="1F293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153E7E-18AC-314D-061A-019A5FFC013C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5E7FBA-5A96-F159-7035-440127132785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Product</a:t>
            </a:r>
          </a:p>
        </p:txBody>
      </p:sp>
      <p:pic>
        <p:nvPicPr>
          <p:cNvPr id="29" name="WTGLogo_4">
            <a:extLst>
              <a:ext uri="{FF2B5EF4-FFF2-40B4-BE49-F238E27FC236}">
                <a16:creationId xmlns:a16="http://schemas.microsoft.com/office/drawing/2014/main" id="{EE1892F2-DA11-1F06-1CA7-E950F734443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  <p:pic>
        <p:nvPicPr>
          <p:cNvPr id="31" name="Mockup_Home">
            <a:extLst>
              <a:ext uri="{FF2B5EF4-FFF2-40B4-BE49-F238E27FC236}">
                <a16:creationId xmlns:a16="http://schemas.microsoft.com/office/drawing/2014/main" id="{E3B927F3-5F19-C153-2BBD-491F42556159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000"/>
            <a:ext cx="2540000" cy="4572000"/>
          </a:xfrm>
          <a:prstGeom prst="rect">
            <a:avLst/>
          </a:prstGeom>
          <a:ln w="12700">
            <a:solidFill>
              <a:srgbClr val="111827"/>
            </a:solidFill>
          </a:ln>
        </p:spPr>
      </p:pic>
      <p:pic>
        <p:nvPicPr>
          <p:cNvPr id="33" name="Mockup_Map">
            <a:extLst>
              <a:ext uri="{FF2B5EF4-FFF2-40B4-BE49-F238E27FC236}">
                <a16:creationId xmlns:a16="http://schemas.microsoft.com/office/drawing/2014/main" id="{579AEFB0-5570-01F8-6FCA-93F9398B8D64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0" y="1778000"/>
            <a:ext cx="2540000" cy="4572000"/>
          </a:xfrm>
          <a:prstGeom prst="rect">
            <a:avLst/>
          </a:prstGeom>
          <a:ln w="12700">
            <a:solidFill>
              <a:srgbClr val="111827"/>
            </a:solidFill>
          </a:ln>
        </p:spPr>
      </p:pic>
      <p:pic>
        <p:nvPicPr>
          <p:cNvPr id="35" name="Mockup_Events">
            <a:extLst>
              <a:ext uri="{FF2B5EF4-FFF2-40B4-BE49-F238E27FC236}">
                <a16:creationId xmlns:a16="http://schemas.microsoft.com/office/drawing/2014/main" id="{E857A413-8A92-58C4-8F36-50904BD6BF8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778000"/>
            <a:ext cx="2540000" cy="4572000"/>
          </a:xfrm>
          <a:prstGeom prst="rect">
            <a:avLst/>
          </a:prstGeom>
          <a:ln w="12700">
            <a:solidFill>
              <a:srgbClr val="111827"/>
            </a:solidFill>
          </a:ln>
        </p:spPr>
      </p:pic>
      <p:pic>
        <p:nvPicPr>
          <p:cNvPr id="37" name="Mockup_Profile">
            <a:extLst>
              <a:ext uri="{FF2B5EF4-FFF2-40B4-BE49-F238E27FC236}">
                <a16:creationId xmlns:a16="http://schemas.microsoft.com/office/drawing/2014/main" id="{96D5507A-A7C2-A650-579C-43BC027AE39C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1778000"/>
            <a:ext cx="2540000" cy="4572000"/>
          </a:xfrm>
          <a:prstGeom prst="rect">
            <a:avLst/>
          </a:prstGeom>
          <a:ln w="12700">
            <a:solidFill>
              <a:srgbClr val="111827"/>
            </a:solidFill>
          </a:ln>
        </p:spPr>
      </p:pic>
    </p:spTree>
    <p:extLst>
      <p:ext uri="{BB962C8B-B14F-4D97-AF65-F5344CB8AC3E}">
        <p14:creationId xmlns:p14="http://schemas.microsoft.com/office/powerpoint/2010/main" val="2370761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DC2903-2EC4-9D14-721B-BB2642499729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9AC7D-F37C-4965-1325-D50167E0E380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610461-757D-D0E7-0C05-060569241D83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Market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46EC4-6D48-1115-230B-A9CD87940FFD}"/>
              </a:ext>
            </a:extLst>
          </p:cNvPr>
          <p:cNvSpPr/>
          <p:nvPr/>
        </p:nvSpPr>
        <p:spPr>
          <a:xfrm>
            <a:off x="457200" y="1219200"/>
            <a:ext cx="4803775" cy="3556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C25603-C903-7D20-0298-CD0F16943716}"/>
              </a:ext>
            </a:extLst>
          </p:cNvPr>
          <p:cNvSpPr txBox="1"/>
          <p:nvPr/>
        </p:nvSpPr>
        <p:spPr>
          <a:xfrm>
            <a:off x="660400" y="13716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Primary users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6FAD3-F126-029E-1D46-8BEC696D1EA4}"/>
              </a:ext>
            </a:extLst>
          </p:cNvPr>
          <p:cNvSpPr txBox="1"/>
          <p:nvPr/>
        </p:nvSpPr>
        <p:spPr>
          <a:xfrm>
            <a:off x="660400" y="1778000"/>
            <a:ext cx="4397375" cy="180049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International university students (18-28) in Nicosia:
- University of Nicosia
- Cyprus International University
- Near East University
- European University Cyprus
- Frederick University
- Erasmus participants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59F1F6-8E29-9E7C-8485-4FDCA5E24C34}"/>
              </a:ext>
            </a:extLst>
          </p:cNvPr>
          <p:cNvSpPr/>
          <p:nvPr/>
        </p:nvSpPr>
        <p:spPr>
          <a:xfrm>
            <a:off x="5565775" y="1219200"/>
            <a:ext cx="4803775" cy="1397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52DFC6-9694-4150-1497-151E263F56F1}"/>
              </a:ext>
            </a:extLst>
          </p:cNvPr>
          <p:cNvSpPr txBox="1"/>
          <p:nvPr/>
        </p:nvSpPr>
        <p:spPr>
          <a:xfrm>
            <a:off x="5768975" y="13716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Secondary users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2A3AF9-B297-F67C-4C9A-33F69B21C65C}"/>
              </a:ext>
            </a:extLst>
          </p:cNvPr>
          <p:cNvSpPr txBox="1"/>
          <p:nvPr/>
        </p:nvSpPr>
        <p:spPr>
          <a:xfrm>
            <a:off x="5768975" y="1778000"/>
            <a:ext cx="4397375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Tourists, young working adults (26-34), promoters, and nightlife venues.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AEFBFF-DB2D-22DF-AD9D-6246CF9C357F}"/>
              </a:ext>
            </a:extLst>
          </p:cNvPr>
          <p:cNvSpPr/>
          <p:nvPr/>
        </p:nvSpPr>
        <p:spPr>
          <a:xfrm>
            <a:off x="5565775" y="2794000"/>
            <a:ext cx="4803775" cy="19812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2EF9A-0F03-0765-8133-50E5CBB0EF5C}"/>
              </a:ext>
            </a:extLst>
          </p:cNvPr>
          <p:cNvSpPr txBox="1"/>
          <p:nvPr/>
        </p:nvSpPr>
        <p:spPr>
          <a:xfrm>
            <a:off x="5768975" y="2946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Expansion path (phased)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483B72-18D5-AC3D-6969-0FAC5432972B}"/>
              </a:ext>
            </a:extLst>
          </p:cNvPr>
          <p:cNvSpPr txBox="1"/>
          <p:nvPr/>
        </p:nvSpPr>
        <p:spPr>
          <a:xfrm>
            <a:off x="5768975" y="3352800"/>
            <a:ext cx="4397375" cy="79508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Start: Nicosia student nightlife.
Next: Cyprus cities.
Then: student markets across Europe.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EB1B06-A984-D639-D228-188E0725270D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3A7C51-BA7E-8108-2C82-A30FDB4D7CBB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Market</a:t>
            </a:r>
          </a:p>
        </p:txBody>
      </p:sp>
      <p:pic>
        <p:nvPicPr>
          <p:cNvPr id="17" name="WTGLogo_5">
            <a:extLst>
              <a:ext uri="{FF2B5EF4-FFF2-40B4-BE49-F238E27FC236}">
                <a16:creationId xmlns:a16="http://schemas.microsoft.com/office/drawing/2014/main" id="{697A3CEC-60C8-CF65-ECE6-BDAB52840BC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  <p:pic>
        <p:nvPicPr>
          <p:cNvPr id="19" name="Erasmus_Image">
            <a:extLst>
              <a:ext uri="{FF2B5EF4-FFF2-40B4-BE49-F238E27FC236}">
                <a16:creationId xmlns:a16="http://schemas.microsoft.com/office/drawing/2014/main" id="{35B6B526-5F41-EDD4-3450-476C59FD7F4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50" y="5707063"/>
            <a:ext cx="2159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70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7508C0-492B-F8CE-0D3E-B80D9DC342AC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40BB71-3B26-C658-6D33-0DCC9EC21A57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CA2FE2-08CA-55CE-E8DD-88B1E700C47C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Business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022BCD-495C-D88D-67F9-266FB38EFEEC}"/>
              </a:ext>
            </a:extLst>
          </p:cNvPr>
          <p:cNvSpPr txBox="1"/>
          <p:nvPr/>
        </p:nvSpPr>
        <p:spPr>
          <a:xfrm>
            <a:off x="457200" y="1143000"/>
            <a:ext cx="99123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Freemium B2C for students + value-based B2B for venues (core revenue).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CF9A15-E09A-1893-126F-A1E665C8B04C}"/>
              </a:ext>
            </a:extLst>
          </p:cNvPr>
          <p:cNvSpPr/>
          <p:nvPr/>
        </p:nvSpPr>
        <p:spPr>
          <a:xfrm>
            <a:off x="457200" y="1778000"/>
            <a:ext cx="4803775" cy="1524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AA6325-B4CE-B2FC-7307-98C31200BABF}"/>
              </a:ext>
            </a:extLst>
          </p:cNvPr>
          <p:cNvSpPr txBox="1"/>
          <p:nvPr/>
        </p:nvSpPr>
        <p:spPr>
          <a:xfrm>
            <a:off x="660400" y="1930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B2C (freemium)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4E5ED8-3DCC-20FC-1048-4BA9E5C92DAA}"/>
              </a:ext>
            </a:extLst>
          </p:cNvPr>
          <p:cNvSpPr txBox="1"/>
          <p:nvPr/>
        </p:nvSpPr>
        <p:spPr>
          <a:xfrm>
            <a:off x="660400" y="2336800"/>
            <a:ext cx="4397375" cy="74379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Core discovery + planning is free.
Premium value via exclusive offers and experiences (as product matures).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F64572-CD7A-75A1-65F8-A9BE89B91601}"/>
              </a:ext>
            </a:extLst>
          </p:cNvPr>
          <p:cNvSpPr/>
          <p:nvPr/>
        </p:nvSpPr>
        <p:spPr>
          <a:xfrm>
            <a:off x="5565775" y="1778000"/>
            <a:ext cx="4803775" cy="1524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C10A3D-E144-C1D4-AB3C-67EBD9AC69F1}"/>
              </a:ext>
            </a:extLst>
          </p:cNvPr>
          <p:cNvSpPr txBox="1"/>
          <p:nvPr/>
        </p:nvSpPr>
        <p:spPr>
          <a:xfrm>
            <a:off x="5768975" y="1930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B2B (value-based)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84B307-31E4-A4D1-61A7-9B1CC183C74B}"/>
              </a:ext>
            </a:extLst>
          </p:cNvPr>
          <p:cNvSpPr txBox="1"/>
          <p:nvPr/>
        </p:nvSpPr>
        <p:spPr>
          <a:xfrm>
            <a:off x="5768975" y="2336800"/>
            <a:ext cx="4397375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Venues pay for operational solutions and visibility that directly increase attendance and reduce manual work.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A4AC41-C04C-D887-A5A4-5A12996E66A3}"/>
              </a:ext>
            </a:extLst>
          </p:cNvPr>
          <p:cNvSpPr txBox="1"/>
          <p:nvPr/>
        </p:nvSpPr>
        <p:spPr>
          <a:xfrm>
            <a:off x="457200" y="3530600"/>
            <a:ext cx="991235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200">
                <a:solidFill>
                  <a:srgbClr val="F3F4F6"/>
                </a:solidFill>
                <a:latin typeface="Calibri" panose="020F0502020204030204" pitchFamily="34" charset="0"/>
              </a:rPr>
              <a:t>Revenue streams (from business plan):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C9B0F90-8BCD-8044-A40C-94CF892E4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258503"/>
              </p:ext>
            </p:extLst>
          </p:nvPr>
        </p:nvGraphicFramePr>
        <p:xfrm>
          <a:off x="457199" y="3860800"/>
          <a:ext cx="9912350" cy="25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6175">
                  <a:extLst>
                    <a:ext uri="{9D8B030D-6E8A-4147-A177-3AD203B41FA5}">
                      <a16:colId xmlns:a16="http://schemas.microsoft.com/office/drawing/2014/main" val="3255583398"/>
                    </a:ext>
                  </a:extLst>
                </a:gridCol>
                <a:gridCol w="4956175">
                  <a:extLst>
                    <a:ext uri="{9D8B030D-6E8A-4147-A177-3AD203B41FA5}">
                      <a16:colId xmlns:a16="http://schemas.microsoft.com/office/drawing/2014/main" val="133029082"/>
                    </a:ext>
                  </a:extLst>
                </a:gridCol>
              </a:tblGrid>
              <a:tr h="362857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Stream</a:t>
                      </a:r>
                    </a:p>
                  </a:txBody>
                  <a:tcPr marL="76200" marR="76200" marT="50800" marB="50800">
                    <a:solidFill>
                      <a:srgbClr val="3741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Suggested pricing (initial)</a:t>
                      </a:r>
                    </a:p>
                  </a:txBody>
                  <a:tcPr marL="76200" marR="76200" marT="50800" marB="50800">
                    <a:solidFill>
                      <a:srgbClr val="374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2813815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Sponsored Listings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150-EUR 300 per event promotion</a:t>
                      </a:r>
                      <a:endParaRPr lang="en-US" sz="1200">
                        <a:solidFill>
                          <a:srgbClr val="F3F4F6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530508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Event Promotions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200-EUR 500 per promoted event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325436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Student Deals Advertising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100-EUR 250 per deal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455474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Data Insights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200-EUR 400 per month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0379340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Reservations Commission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1-EUR 2 per reservation or 3-5%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601486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Guest-List Management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EUR 150-EUR 350 per month per venue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021076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CE46FCF-4FC3-4F22-B3FF-5E1D396A6355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E7C21D-5D2C-2E3E-4ACD-0588B99B0F5A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Business Model</a:t>
            </a:r>
          </a:p>
        </p:txBody>
      </p:sp>
      <p:pic>
        <p:nvPicPr>
          <p:cNvPr id="17" name="WTGLogo_6">
            <a:extLst>
              <a:ext uri="{FF2B5EF4-FFF2-40B4-BE49-F238E27FC236}">
                <a16:creationId xmlns:a16="http://schemas.microsoft.com/office/drawing/2014/main" id="{C74FFDBD-32E5-D6FA-3E71-2903FB29FFE6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99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827519-10B6-8FA3-8D3C-1AFBAEA24FE8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1C4A21-4442-779E-FF1F-8613E5FD452A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C8ECB2-16A5-F851-1CCF-EFCF3C80C3BA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Go-To-Market (Proposed)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3F6FAA-8963-34C6-581A-F3871285A748}"/>
              </a:ext>
            </a:extLst>
          </p:cNvPr>
          <p:cNvSpPr txBox="1"/>
          <p:nvPr/>
        </p:nvSpPr>
        <p:spPr>
          <a:xfrm>
            <a:off x="457200" y="1143000"/>
            <a:ext cx="9912350" cy="33855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600" b="1">
                <a:solidFill>
                  <a:srgbClr val="F3F4F6"/>
                </a:solidFill>
                <a:latin typeface="Calibri" panose="020F0502020204030204" pitchFamily="34" charset="0"/>
              </a:rPr>
              <a:t>Initial acquisition focuses on international students and high-signal nightlife partners in Nicosia.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6F680A-FB64-3B18-8F1C-34793717EF6B}"/>
              </a:ext>
            </a:extLst>
          </p:cNvPr>
          <p:cNvSpPr/>
          <p:nvPr/>
        </p:nvSpPr>
        <p:spPr>
          <a:xfrm>
            <a:off x="457200" y="1778000"/>
            <a:ext cx="3202517" cy="1778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6EFAFE-75AC-0971-7C23-372C906ED83C}"/>
              </a:ext>
            </a:extLst>
          </p:cNvPr>
          <p:cNvSpPr txBox="1"/>
          <p:nvPr/>
        </p:nvSpPr>
        <p:spPr>
          <a:xfrm>
            <a:off x="660400" y="1930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Campus + Erasmus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08D3C5-8A5D-4D5C-0AD2-FE07397063F3}"/>
              </a:ext>
            </a:extLst>
          </p:cNvPr>
          <p:cNvSpPr txBox="1"/>
          <p:nvPr/>
        </p:nvSpPr>
        <p:spPr>
          <a:xfrm>
            <a:off x="660400" y="2336800"/>
            <a:ext cx="2796117" cy="69249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Orientation activations, Erasmus communities, and student ambassadors.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46A18D-5221-7A2C-BBD4-8CCF5C9F2AA9}"/>
              </a:ext>
            </a:extLst>
          </p:cNvPr>
          <p:cNvSpPr/>
          <p:nvPr/>
        </p:nvSpPr>
        <p:spPr>
          <a:xfrm>
            <a:off x="3812117" y="1778000"/>
            <a:ext cx="3202516" cy="1778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AAB1BA-0CB5-427B-C0D6-B6C15AC4F8D7}"/>
              </a:ext>
            </a:extLst>
          </p:cNvPr>
          <p:cNvSpPr txBox="1"/>
          <p:nvPr/>
        </p:nvSpPr>
        <p:spPr>
          <a:xfrm>
            <a:off x="4015317" y="1930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Venue partnerships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F83204-DA35-B646-1380-CF8B94CC552A}"/>
              </a:ext>
            </a:extLst>
          </p:cNvPr>
          <p:cNvSpPr txBox="1"/>
          <p:nvPr/>
        </p:nvSpPr>
        <p:spPr>
          <a:xfrm>
            <a:off x="4015317" y="2336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Onboard key venues first; seed events/deals; co-marketing nights.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91D8ED-3A8D-0144-E59D-48A8830D9FBC}"/>
              </a:ext>
            </a:extLst>
          </p:cNvPr>
          <p:cNvSpPr/>
          <p:nvPr/>
        </p:nvSpPr>
        <p:spPr>
          <a:xfrm>
            <a:off x="7167033" y="1778000"/>
            <a:ext cx="3202517" cy="1778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9BEBEE-4BD1-E357-0545-8D380A2A9919}"/>
              </a:ext>
            </a:extLst>
          </p:cNvPr>
          <p:cNvSpPr txBox="1"/>
          <p:nvPr/>
        </p:nvSpPr>
        <p:spPr>
          <a:xfrm>
            <a:off x="7370233" y="1930400"/>
            <a:ext cx="2796117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Growth loops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4B7CBD-CAC3-026C-5F21-2B850E6D6A6A}"/>
              </a:ext>
            </a:extLst>
          </p:cNvPr>
          <p:cNvSpPr txBox="1"/>
          <p:nvPr/>
        </p:nvSpPr>
        <p:spPr>
          <a:xfrm>
            <a:off x="7370233" y="2336800"/>
            <a:ext cx="2796117" cy="4924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Favorites + reminders + trending feed create repeat usage; later referrals.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28E594-FFD4-EF96-1B65-149718398350}"/>
              </a:ext>
            </a:extLst>
          </p:cNvPr>
          <p:cNvSpPr/>
          <p:nvPr/>
        </p:nvSpPr>
        <p:spPr>
          <a:xfrm>
            <a:off x="457200" y="3860800"/>
            <a:ext cx="9912350" cy="1651000"/>
          </a:xfrm>
          <a:prstGeom prst="rect">
            <a:avLst/>
          </a:prstGeom>
          <a:solidFill>
            <a:srgbClr val="1821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02CFF3-5BAB-2CF8-17DD-C697B984EEA9}"/>
              </a:ext>
            </a:extLst>
          </p:cNvPr>
          <p:cNvSpPr txBox="1"/>
          <p:nvPr/>
        </p:nvSpPr>
        <p:spPr>
          <a:xfrm>
            <a:off x="660400" y="4013200"/>
            <a:ext cx="95059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Why now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87507D-93DD-1D5D-E507-6349790DCAF0}"/>
              </a:ext>
            </a:extLst>
          </p:cNvPr>
          <p:cNvSpPr txBox="1"/>
          <p:nvPr/>
        </p:nvSpPr>
        <p:spPr>
          <a:xfrm>
            <a:off x="660400" y="4419600"/>
            <a:ext cx="9505950" cy="29238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Students already coordinate nightlife via fragmented chats; WTG centralizes real-time intent and venue operations.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55B3E8-0B4A-A101-E8F3-FCF0CE80C21C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A64147-FC0D-8618-A392-9E6BA26D06A6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GTM</a:t>
            </a:r>
          </a:p>
        </p:txBody>
      </p:sp>
      <p:pic>
        <p:nvPicPr>
          <p:cNvPr id="21" name="WTGLogo_7">
            <a:extLst>
              <a:ext uri="{FF2B5EF4-FFF2-40B4-BE49-F238E27FC236}">
                <a16:creationId xmlns:a16="http://schemas.microsoft.com/office/drawing/2014/main" id="{44373B00-F214-35DA-D4FB-BD139A769229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85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EFBB37-31BC-36C4-FA75-532FD59139C1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1DAAB4-E074-19EB-2DF0-ED3ABFC01153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13ADA3-5281-176C-F31A-FE4E9B393114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Competition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C804E-D4B1-5A9F-37D2-60DF9C6AC590}"/>
              </a:ext>
            </a:extLst>
          </p:cNvPr>
          <p:cNvSpPr txBox="1"/>
          <p:nvPr/>
        </p:nvSpPr>
        <p:spPr>
          <a:xfrm>
            <a:off x="457200" y="1143000"/>
            <a:ext cx="9912350" cy="33855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600">
                <a:solidFill>
                  <a:srgbClr val="9CA3AF"/>
                </a:solidFill>
                <a:latin typeface="Calibri" panose="020F0502020204030204" pitchFamily="34" charset="0"/>
              </a:rPr>
              <a:t>WTG wins by combining student-first discovery with real-time intent signals and venue operational value.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C234EE3-5892-95E6-740A-3297393B15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175910"/>
              </p:ext>
            </p:extLst>
          </p:nvPr>
        </p:nvGraphicFramePr>
        <p:xfrm>
          <a:off x="457199" y="1778000"/>
          <a:ext cx="9912350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4117">
                  <a:extLst>
                    <a:ext uri="{9D8B030D-6E8A-4147-A177-3AD203B41FA5}">
                      <a16:colId xmlns:a16="http://schemas.microsoft.com/office/drawing/2014/main" val="3686855533"/>
                    </a:ext>
                  </a:extLst>
                </a:gridCol>
                <a:gridCol w="3304117">
                  <a:extLst>
                    <a:ext uri="{9D8B030D-6E8A-4147-A177-3AD203B41FA5}">
                      <a16:colId xmlns:a16="http://schemas.microsoft.com/office/drawing/2014/main" val="3720057946"/>
                    </a:ext>
                  </a:extLst>
                </a:gridCol>
                <a:gridCol w="3304117">
                  <a:extLst>
                    <a:ext uri="{9D8B030D-6E8A-4147-A177-3AD203B41FA5}">
                      <a16:colId xmlns:a16="http://schemas.microsoft.com/office/drawing/2014/main" val="2093377465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Competitor</a:t>
                      </a:r>
                    </a:p>
                  </a:txBody>
                  <a:tcPr marL="76200" marR="76200" marT="50800" marB="50800">
                    <a:solidFill>
                      <a:srgbClr val="3741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Strengths</a:t>
                      </a:r>
                    </a:p>
                  </a:txBody>
                  <a:tcPr marL="76200" marR="76200" marT="50800" marB="50800">
                    <a:solidFill>
                      <a:srgbClr val="37415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Gaps (WTG opportunity)</a:t>
                      </a:r>
                    </a:p>
                  </a:txBody>
                  <a:tcPr marL="76200" marR="76200" marT="50800" marB="50800">
                    <a:solidFill>
                      <a:srgbClr val="3741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30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Eventbrite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Ticketing + large brand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Not student-focused; not nightlife-specific; not real-time; no social planning loop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400142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Fever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Curated paid experiences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Limited everyday nightlife; not Cyprus-local; not student-first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042413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Ticketing platforms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Payments + ticket distribution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No discovery + real-time social signals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398680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Cyprus Alive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Local listings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F3F4F6"/>
                          </a:solidFill>
                          <a:latin typeface="Calibri" panose="020F0502020204030204" pitchFamily="34" charset="0"/>
                        </a:rPr>
                        <a:t>Not mobile-first; no real-time who is going</a:t>
                      </a:r>
                    </a:p>
                  </a:txBody>
                  <a:tcPr marL="76200" marR="76200" marT="50800" marB="50800">
                    <a:solidFill>
                      <a:srgbClr val="1F29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00975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62FB54-9C28-D963-3593-9CFB58B65FA0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D10978-B664-558D-60F8-421373268BDE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Competition</a:t>
            </a:r>
          </a:p>
        </p:txBody>
      </p:sp>
      <p:pic>
        <p:nvPicPr>
          <p:cNvPr id="10" name="WTGLogo_8">
            <a:extLst>
              <a:ext uri="{FF2B5EF4-FFF2-40B4-BE49-F238E27FC236}">
                <a16:creationId xmlns:a16="http://schemas.microsoft.com/office/drawing/2014/main" id="{1FD6BA1F-17D5-B552-99DD-8D70ED05A99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2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1187C4-B53A-464B-B234-6036C1F08409}"/>
              </a:ext>
            </a:extLst>
          </p:cNvPr>
          <p:cNvSpPr/>
          <p:nvPr/>
        </p:nvSpPr>
        <p:spPr>
          <a:xfrm>
            <a:off x="0" y="0"/>
            <a:ext cx="10826750" cy="685800"/>
          </a:xfrm>
          <a:prstGeom prst="rect">
            <a:avLst/>
          </a:prstGeom>
          <a:solidFill>
            <a:srgbClr val="0D1117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E31CCF-15C0-7177-F4BC-93B305ABA9ED}"/>
              </a:ext>
            </a:extLst>
          </p:cNvPr>
          <p:cNvSpPr/>
          <p:nvPr/>
        </p:nvSpPr>
        <p:spPr>
          <a:xfrm>
            <a:off x="0" y="660400"/>
            <a:ext cx="10826750" cy="25400"/>
          </a:xfrm>
          <a:prstGeom prst="rect">
            <a:avLst/>
          </a:prstGeom>
          <a:solidFill>
            <a:srgbClr val="8B5CF6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91464-CF26-AD5F-B48E-99CDCF902FCD}"/>
              </a:ext>
            </a:extLst>
          </p:cNvPr>
          <p:cNvSpPr txBox="1"/>
          <p:nvPr/>
        </p:nvSpPr>
        <p:spPr>
          <a:xfrm>
            <a:off x="457200" y="177800"/>
            <a:ext cx="9912350" cy="43088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2200" b="1">
                <a:solidFill>
                  <a:srgbClr val="F3F4F6"/>
                </a:solidFill>
                <a:latin typeface="Calibri" panose="020F0502020204030204" pitchFamily="34" charset="0"/>
              </a:rPr>
              <a:t>Traction (Current Status)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6E13AD-D622-C190-65E8-B8D8AEBBEB7A}"/>
              </a:ext>
            </a:extLst>
          </p:cNvPr>
          <p:cNvSpPr txBox="1"/>
          <p:nvPr/>
        </p:nvSpPr>
        <p:spPr>
          <a:xfrm>
            <a:off x="457200" y="1143000"/>
            <a:ext cx="991235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400">
                <a:solidFill>
                  <a:srgbClr val="9CA3AF"/>
                </a:solidFill>
                <a:latin typeface="Calibri" panose="020F0502020204030204" pitchFamily="34" charset="0"/>
              </a:rPr>
              <a:t>Current progress is product + backend foundation; replace placeholders with live KPIs as you onboard venues/users.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47927B-7794-25DF-65BF-99515310D996}"/>
              </a:ext>
            </a:extLst>
          </p:cNvPr>
          <p:cNvSpPr/>
          <p:nvPr/>
        </p:nvSpPr>
        <p:spPr>
          <a:xfrm>
            <a:off x="457200" y="1778000"/>
            <a:ext cx="4803775" cy="2159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DC01AE-3BF5-A496-31BA-1475159BD369}"/>
              </a:ext>
            </a:extLst>
          </p:cNvPr>
          <p:cNvSpPr txBox="1"/>
          <p:nvPr/>
        </p:nvSpPr>
        <p:spPr>
          <a:xfrm>
            <a:off x="660400" y="1930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Built in repo (today)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1976BA-776A-7686-4703-C54E0C9E7B5A}"/>
              </a:ext>
            </a:extLst>
          </p:cNvPr>
          <p:cNvSpPr txBox="1"/>
          <p:nvPr/>
        </p:nvSpPr>
        <p:spPr>
          <a:xfrm>
            <a:off x="660400" y="2336800"/>
            <a:ext cx="4397375" cy="104644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- Expo app screens: Home, Map, Events, Profile
- Supabase client + API helpers
- Realtime subscriptions wired
- Owner/admin occupancy console implemented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E505F6-8495-8002-A977-D5147952423F}"/>
              </a:ext>
            </a:extLst>
          </p:cNvPr>
          <p:cNvSpPr/>
          <p:nvPr/>
        </p:nvSpPr>
        <p:spPr>
          <a:xfrm>
            <a:off x="5565775" y="1778000"/>
            <a:ext cx="4803775" cy="2159000"/>
          </a:xfrm>
          <a:prstGeom prst="rect">
            <a:avLst/>
          </a:prstGeom>
          <a:solidFill>
            <a:srgbClr val="1F29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E78B0-605C-B304-EC53-330A93D1EFF8}"/>
              </a:ext>
            </a:extLst>
          </p:cNvPr>
          <p:cNvSpPr txBox="1"/>
          <p:nvPr/>
        </p:nvSpPr>
        <p:spPr>
          <a:xfrm>
            <a:off x="5768975" y="1930400"/>
            <a:ext cx="439737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Backend plan (today)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E3FD8-43F7-D30F-CEE2-AEC12F188B8B}"/>
              </a:ext>
            </a:extLst>
          </p:cNvPr>
          <p:cNvSpPr txBox="1"/>
          <p:nvPr/>
        </p:nvSpPr>
        <p:spPr>
          <a:xfrm>
            <a:off x="5768975" y="2336800"/>
            <a:ext cx="4397375" cy="9951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- Supabase schema + migrations (in repo)
- RPC contracts: trending venues, votes, events, bookings, favorites
- RLS-first security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FFC69C-7681-8B05-33A8-392CB2ACAE86}"/>
              </a:ext>
            </a:extLst>
          </p:cNvPr>
          <p:cNvSpPr/>
          <p:nvPr/>
        </p:nvSpPr>
        <p:spPr>
          <a:xfrm>
            <a:off x="457200" y="4165600"/>
            <a:ext cx="9912350" cy="1778000"/>
          </a:xfrm>
          <a:prstGeom prst="rect">
            <a:avLst/>
          </a:prstGeom>
          <a:solidFill>
            <a:srgbClr val="182137"/>
          </a:solidFill>
          <a:ln w="12700">
            <a:solidFill>
              <a:srgbClr val="3741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E548B7-5DF4-C057-556D-5BD5B7A09831}"/>
              </a:ext>
            </a:extLst>
          </p:cNvPr>
          <p:cNvSpPr txBox="1"/>
          <p:nvPr/>
        </p:nvSpPr>
        <p:spPr>
          <a:xfrm>
            <a:off x="660400" y="4318000"/>
            <a:ext cx="950595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b="1">
                <a:solidFill>
                  <a:srgbClr val="F3F4F6"/>
                </a:solidFill>
                <a:latin typeface="Calibri" panose="020F0502020204030204" pitchFamily="34" charset="0"/>
              </a:rPr>
              <a:t>KPI placeholders (fill)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BC254B-DEAB-2663-4007-9B7A3A28923B}"/>
              </a:ext>
            </a:extLst>
          </p:cNvPr>
          <p:cNvSpPr txBox="1"/>
          <p:nvPr/>
        </p:nvSpPr>
        <p:spPr>
          <a:xfrm>
            <a:off x="660400" y="4724400"/>
            <a:ext cx="9505950" cy="12977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1300">
                <a:solidFill>
                  <a:srgbClr val="9CA3AF"/>
                </a:solidFill>
                <a:latin typeface="Calibri" panose="020F0502020204030204" pitchFamily="34" charset="0"/>
              </a:rPr>
              <a:t>- # venues onboarded
- WAU (students)
- Votes per WAU
- Bookings per venue
- Paid promos purchased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FCC035-083C-AB28-FA01-D7341C637D0E}"/>
              </a:ext>
            </a:extLst>
          </p:cNvPr>
          <p:cNvSpPr txBox="1"/>
          <p:nvPr/>
        </p:nvSpPr>
        <p:spPr>
          <a:xfrm>
            <a:off x="457200" y="7764463"/>
            <a:ext cx="50800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1000" i="1">
                <a:solidFill>
                  <a:srgbClr val="9CA3AF"/>
                </a:solidFill>
                <a:latin typeface="Calibri" panose="020F0502020204030204" pitchFamily="34" charset="0"/>
              </a:rPr>
              <a:t>WTG Nicosia | Confidential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A45A9E-778D-3A3E-4E37-8DA6B45E80B8}"/>
              </a:ext>
            </a:extLst>
          </p:cNvPr>
          <p:cNvSpPr txBox="1"/>
          <p:nvPr/>
        </p:nvSpPr>
        <p:spPr>
          <a:xfrm>
            <a:off x="6254750" y="7764463"/>
            <a:ext cx="4114800" cy="24622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US" sz="1000">
                <a:solidFill>
                  <a:srgbClr val="9CA3AF"/>
                </a:solidFill>
                <a:latin typeface="Calibri" panose="020F0502020204030204" pitchFamily="34" charset="0"/>
              </a:rPr>
              <a:t>Traction</a:t>
            </a:r>
          </a:p>
        </p:txBody>
      </p:sp>
      <p:pic>
        <p:nvPicPr>
          <p:cNvPr id="18" name="WTGLogo_9">
            <a:extLst>
              <a:ext uri="{FF2B5EF4-FFF2-40B4-BE49-F238E27FC236}">
                <a16:creationId xmlns:a16="http://schemas.microsoft.com/office/drawing/2014/main" id="{F2816C4C-AC83-2D14-F647-3BB1C5E4F45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127000"/>
            <a:ext cx="1524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853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1032</Words>
  <Application>Microsoft Office PowerPoint</Application>
  <PresentationFormat>B4 (ISO) Paper (250x353 mm)</PresentationFormat>
  <Paragraphs>150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Youssef Bouzgarrou</dc:creator>
  <cp:lastModifiedBy>Youssef Bouzgarrou</cp:lastModifiedBy>
  <cp:revision>2</cp:revision>
  <dcterms:created xsi:type="dcterms:W3CDTF">2025-12-14T13:51:50Z</dcterms:created>
  <dcterms:modified xsi:type="dcterms:W3CDTF">2025-12-14T13:59:53Z</dcterms:modified>
</cp:coreProperties>
</file>

<file path=docProps/thumbnail.jpeg>
</file>